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y="5143500" cx="9144000"/>
  <p:notesSz cx="6858000" cy="9144000"/>
  <p:embeddedFontLst>
    <p:embeddedFont>
      <p:font typeface="Proxima Nova"/>
      <p:regular r:id="rId70"/>
      <p:bold r:id="rId71"/>
      <p:italic r:id="rId72"/>
      <p:boldItalic r:id="rId73"/>
    </p:embeddedFont>
    <p:embeddedFont>
      <p:font typeface="Source Code Pro"/>
      <p:regular r:id="rId74"/>
      <p:bold r:id="rId75"/>
      <p:italic r:id="rId76"/>
      <p:boldItalic r:id="rId77"/>
    </p:embeddedFont>
    <p:embeddedFont>
      <p:font typeface="Work Sans Medium"/>
      <p:regular r:id="rId78"/>
      <p:bold r:id="rId79"/>
      <p:italic r:id="rId80"/>
      <p:boldItalic r:id="rId81"/>
    </p:embeddedFont>
    <p:embeddedFont>
      <p:font typeface="Work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CBA942-3FD4-4C81-8289-FAA6DD8113F7}">
  <a:tblStyle styleId="{B2CBA942-3FD4-4C81-8289-FAA6DD8113F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WorkSans-italic.fntdata"/><Relationship Id="rId83" Type="http://schemas.openxmlformats.org/officeDocument/2006/relationships/font" Target="fonts/WorkSans-bold.fntdata"/><Relationship Id="rId42" Type="http://schemas.openxmlformats.org/officeDocument/2006/relationships/slide" Target="slides/slide35.xml"/><Relationship Id="rId41" Type="http://schemas.openxmlformats.org/officeDocument/2006/relationships/slide" Target="slides/slide34.xml"/><Relationship Id="rId85" Type="http://schemas.openxmlformats.org/officeDocument/2006/relationships/font" Target="fonts/WorkSans-bold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WorkSansMedium-italic.fntdata"/><Relationship Id="rId82" Type="http://schemas.openxmlformats.org/officeDocument/2006/relationships/font" Target="fonts/WorkSans-regular.fntdata"/><Relationship Id="rId81" Type="http://schemas.openxmlformats.org/officeDocument/2006/relationships/font" Target="fonts/WorkSans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boldItalic.fntdata"/><Relationship Id="rId72" Type="http://schemas.openxmlformats.org/officeDocument/2006/relationships/font" Target="fonts/ProximaNova-italic.fntdata"/><Relationship Id="rId31" Type="http://schemas.openxmlformats.org/officeDocument/2006/relationships/slide" Target="slides/slide24.xml"/><Relationship Id="rId75" Type="http://schemas.openxmlformats.org/officeDocument/2006/relationships/font" Target="fonts/SourceCodePro-bold.fntdata"/><Relationship Id="rId30" Type="http://schemas.openxmlformats.org/officeDocument/2006/relationships/slide" Target="slides/slide23.xml"/><Relationship Id="rId74" Type="http://schemas.openxmlformats.org/officeDocument/2006/relationships/font" Target="fonts/SourceCodePro-regular.fntdata"/><Relationship Id="rId33" Type="http://schemas.openxmlformats.org/officeDocument/2006/relationships/slide" Target="slides/slide26.xml"/><Relationship Id="rId77" Type="http://schemas.openxmlformats.org/officeDocument/2006/relationships/font" Target="fonts/SourceCodePro-boldItalic.fntdata"/><Relationship Id="rId32" Type="http://schemas.openxmlformats.org/officeDocument/2006/relationships/slide" Target="slides/slide25.xml"/><Relationship Id="rId76" Type="http://schemas.openxmlformats.org/officeDocument/2006/relationships/font" Target="fonts/SourceCodePro-italic.fntdata"/><Relationship Id="rId35" Type="http://schemas.openxmlformats.org/officeDocument/2006/relationships/slide" Target="slides/slide28.xml"/><Relationship Id="rId79" Type="http://schemas.openxmlformats.org/officeDocument/2006/relationships/font" Target="fonts/WorkSansMedium-bold.fntdata"/><Relationship Id="rId34" Type="http://schemas.openxmlformats.org/officeDocument/2006/relationships/slide" Target="slides/slide27.xml"/><Relationship Id="rId78" Type="http://schemas.openxmlformats.org/officeDocument/2006/relationships/font" Target="fonts/WorkSansMedium-regular.fntdata"/><Relationship Id="rId71" Type="http://schemas.openxmlformats.org/officeDocument/2006/relationships/font" Target="fonts/ProximaNova-bold.fntdata"/><Relationship Id="rId70" Type="http://schemas.openxmlformats.org/officeDocument/2006/relationships/font" Target="fonts/ProximaNova-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487645c8fe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487645c8fe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1c41e11db_0_8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b1c41e11db_0_8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1c41e11db_0_9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b1c41e11db_0_9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1c41e11db_0_101: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2b1c41e11db_0_10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1c41e11db_0_109: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b1c41e11db_0_10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1c41e11db_0_118: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b1c41e11db_0_11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b1c41e11db_0_12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b1c41e11db_0_12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1c41e11db_0_13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b1c41e11db_0_13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b1c41e11db_0_14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b1c41e11db_0_14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b1c41e11db_0_154: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b1c41e11db_0_15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1c41e11db_0_16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b1c41e11db_0_16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c3fcf06e8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c3fcf06e8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1c41e11db_0_171: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b1c41e11d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b1c41e11db_0_180: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b1c41e11d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b1c41e11db_0_190: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b1c41e11d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1c41e11db_0_202: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b1c41e11d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1c41e11db_0_214: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1c41e11db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1c41e11db_0_226: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1c41e11d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b1c41e11db_0_238: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b1c41e11db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1c41e11db_0_250: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b1c41e11d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b1c41e11db_0_288: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2b1c41e11db_0_28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b1c41e11db_0_29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b1c41e11db_0_29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1c41e11db_0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b1c41e11db_0_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1c41e11db_0_30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b1c41e11db_0_30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40134a1a0_1_1: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2b40134a1a0_1_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b40134a1a0_1_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b40134a1a0_1_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b485570642_0_2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b485570642_0_2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485570642_0_4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b485570642_0_4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b40134a1a0_1_2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2b40134a1a0_1_2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b54169ae2a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b54169ae2a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b54169ae2a_5_3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2b54169ae2a_5_3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54169ae2a_5_21: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2b54169ae2a_5_2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b54169ae2a_5_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2b54169ae2a_5_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1c41e11db_0_2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1c41e11db_0_28: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b40134a1a0_3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2b40134a1a0_3_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b40134a1a0_3_2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2b40134a1a0_3_2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40134a1a0_3_4: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2b40134a1a0_3_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b40abcbd42_0_5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2b40abcbd42_0_5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b40134a1a0_3_12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2b40134a1a0_3_12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497b0352c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497b0352c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b40134a1a0_3_179: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2b40134a1a0_3_17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b485570642_1_74: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2b485570642_1_7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b485570642_1_11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2b485570642_1_11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b485570642_1_12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2b485570642_1_12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1c41e11db_0_3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2b1c41e11db_0_3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485570642_1_118: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2b485570642_1_11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b485570642_1_148: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2b485570642_1_14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b485570642_1_16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2b485570642_1_16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b40134a1a0_3_67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b40134a1a0_3_67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b485570642_1_18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b485570642_1_18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b485570642_1_19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2b485570642_1_19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b40134a1a0_3_18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2b40134a1a0_3_18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b40abcbd42_1_1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2b40abcbd42_1_1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b40134a1a0_3_58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When it’s actually implemented in real life, we check for interrupts in ifetch1 instead of at the end of every execute state because it saves a clock cycle for each execute &lt;- the alternative (how the LC2200 implements it) is checking for every instruction (instead of going back to fetch, check interrupt, and that microcode will then go back to fetch IF there is no interrupt)</a:t>
            </a:r>
            <a:endParaRPr/>
          </a:p>
        </p:txBody>
      </p:sp>
      <p:sp>
        <p:nvSpPr>
          <p:cNvPr id="711" name="Google Shape;711;g2b40134a1a0_3_58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b40134a1a0_3_589: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2b40134a1a0_3_58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1c41e11db_0_4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2b1c41e11db_0_4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b4b13e9fe6_0_69: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2b4b13e9fe6_0_6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b4b13e9fe6_0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2b4b13e9fe6_0_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b40134a1a0_3_754: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2b40134a1a0_3_75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1c41e11db_0_5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b1c41e11db_0_5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1c41e11db_0_6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b1c41e11db_0_6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1c41e11db_0_74: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b1c41e11db_0_7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Font typeface="Work Sans"/>
              <a:buNone/>
              <a:defRPr sz="5200">
                <a:latin typeface="Work Sans"/>
                <a:ea typeface="Work Sans"/>
                <a:cs typeface="Work Sans"/>
                <a:sym typeface="Work Sans"/>
              </a:defRPr>
            </a:lvl1pPr>
            <a:lvl2pPr lvl="1" algn="ctr">
              <a:spcBef>
                <a:spcPts val="0"/>
              </a:spcBef>
              <a:spcAft>
                <a:spcPts val="0"/>
              </a:spcAft>
              <a:buSzPts val="5200"/>
              <a:buFont typeface="Work Sans"/>
              <a:buNone/>
              <a:defRPr sz="5200">
                <a:latin typeface="Work Sans"/>
                <a:ea typeface="Work Sans"/>
                <a:cs typeface="Work Sans"/>
                <a:sym typeface="Work Sans"/>
              </a:defRPr>
            </a:lvl2pPr>
            <a:lvl3pPr lvl="2" algn="ctr">
              <a:spcBef>
                <a:spcPts val="0"/>
              </a:spcBef>
              <a:spcAft>
                <a:spcPts val="0"/>
              </a:spcAft>
              <a:buSzPts val="5200"/>
              <a:buFont typeface="Work Sans"/>
              <a:buNone/>
              <a:defRPr sz="5200">
                <a:latin typeface="Work Sans"/>
                <a:ea typeface="Work Sans"/>
                <a:cs typeface="Work Sans"/>
                <a:sym typeface="Work Sans"/>
              </a:defRPr>
            </a:lvl3pPr>
            <a:lvl4pPr lvl="3" algn="ctr">
              <a:spcBef>
                <a:spcPts val="0"/>
              </a:spcBef>
              <a:spcAft>
                <a:spcPts val="0"/>
              </a:spcAft>
              <a:buSzPts val="5200"/>
              <a:buFont typeface="Work Sans"/>
              <a:buNone/>
              <a:defRPr sz="5200">
                <a:latin typeface="Work Sans"/>
                <a:ea typeface="Work Sans"/>
                <a:cs typeface="Work Sans"/>
                <a:sym typeface="Work Sans"/>
              </a:defRPr>
            </a:lvl4pPr>
            <a:lvl5pPr lvl="4" algn="ctr">
              <a:spcBef>
                <a:spcPts val="0"/>
              </a:spcBef>
              <a:spcAft>
                <a:spcPts val="0"/>
              </a:spcAft>
              <a:buSzPts val="5200"/>
              <a:buFont typeface="Work Sans"/>
              <a:buNone/>
              <a:defRPr sz="5200">
                <a:latin typeface="Work Sans"/>
                <a:ea typeface="Work Sans"/>
                <a:cs typeface="Work Sans"/>
                <a:sym typeface="Work Sans"/>
              </a:defRPr>
            </a:lvl5pPr>
            <a:lvl6pPr lvl="5" algn="ctr">
              <a:spcBef>
                <a:spcPts val="0"/>
              </a:spcBef>
              <a:spcAft>
                <a:spcPts val="0"/>
              </a:spcAft>
              <a:buSzPts val="5200"/>
              <a:buFont typeface="Work Sans"/>
              <a:buNone/>
              <a:defRPr sz="5200">
                <a:latin typeface="Work Sans"/>
                <a:ea typeface="Work Sans"/>
                <a:cs typeface="Work Sans"/>
                <a:sym typeface="Work Sans"/>
              </a:defRPr>
            </a:lvl6pPr>
            <a:lvl7pPr lvl="6" algn="ctr">
              <a:spcBef>
                <a:spcPts val="0"/>
              </a:spcBef>
              <a:spcAft>
                <a:spcPts val="0"/>
              </a:spcAft>
              <a:buSzPts val="5200"/>
              <a:buFont typeface="Work Sans"/>
              <a:buNone/>
              <a:defRPr sz="5200">
                <a:latin typeface="Work Sans"/>
                <a:ea typeface="Work Sans"/>
                <a:cs typeface="Work Sans"/>
                <a:sym typeface="Work Sans"/>
              </a:defRPr>
            </a:lvl7pPr>
            <a:lvl8pPr lvl="7" algn="ctr">
              <a:spcBef>
                <a:spcPts val="0"/>
              </a:spcBef>
              <a:spcAft>
                <a:spcPts val="0"/>
              </a:spcAft>
              <a:buSzPts val="5200"/>
              <a:buFont typeface="Work Sans"/>
              <a:buNone/>
              <a:defRPr sz="5200">
                <a:latin typeface="Work Sans"/>
                <a:ea typeface="Work Sans"/>
                <a:cs typeface="Work Sans"/>
                <a:sym typeface="Work Sans"/>
              </a:defRPr>
            </a:lvl8pPr>
            <a:lvl9pPr lvl="8" algn="ctr">
              <a:spcBef>
                <a:spcPts val="0"/>
              </a:spcBef>
              <a:spcAft>
                <a:spcPts val="0"/>
              </a:spcAft>
              <a:buSzPts val="5200"/>
              <a:buFont typeface="Work Sans"/>
              <a:buNone/>
              <a:defRPr sz="5200">
                <a:latin typeface="Work Sans"/>
                <a:ea typeface="Work Sans"/>
                <a:cs typeface="Work Sans"/>
                <a:sym typeface="Work Sans"/>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Font typeface="Work Sans"/>
              <a:buNone/>
              <a:defRPr sz="2800">
                <a:latin typeface="Work Sans"/>
                <a:ea typeface="Work Sans"/>
                <a:cs typeface="Work Sans"/>
                <a:sym typeface="Work Sans"/>
              </a:defRPr>
            </a:lvl1pPr>
            <a:lvl2pPr lvl="1" algn="ctr">
              <a:lnSpc>
                <a:spcPct val="100000"/>
              </a:lnSpc>
              <a:spcBef>
                <a:spcPts val="0"/>
              </a:spcBef>
              <a:spcAft>
                <a:spcPts val="0"/>
              </a:spcAft>
              <a:buSzPts val="2800"/>
              <a:buFont typeface="Work Sans"/>
              <a:buNone/>
              <a:defRPr sz="2800">
                <a:latin typeface="Work Sans"/>
                <a:ea typeface="Work Sans"/>
                <a:cs typeface="Work Sans"/>
                <a:sym typeface="Work Sans"/>
              </a:defRPr>
            </a:lvl2pPr>
            <a:lvl3pPr lvl="2" algn="ctr">
              <a:lnSpc>
                <a:spcPct val="100000"/>
              </a:lnSpc>
              <a:spcBef>
                <a:spcPts val="0"/>
              </a:spcBef>
              <a:spcAft>
                <a:spcPts val="0"/>
              </a:spcAft>
              <a:buSzPts val="2800"/>
              <a:buFont typeface="Work Sans"/>
              <a:buNone/>
              <a:defRPr sz="2800">
                <a:latin typeface="Work Sans"/>
                <a:ea typeface="Work Sans"/>
                <a:cs typeface="Work Sans"/>
                <a:sym typeface="Work Sans"/>
              </a:defRPr>
            </a:lvl3pPr>
            <a:lvl4pPr lvl="3" algn="ctr">
              <a:lnSpc>
                <a:spcPct val="100000"/>
              </a:lnSpc>
              <a:spcBef>
                <a:spcPts val="0"/>
              </a:spcBef>
              <a:spcAft>
                <a:spcPts val="0"/>
              </a:spcAft>
              <a:buSzPts val="2800"/>
              <a:buFont typeface="Work Sans"/>
              <a:buNone/>
              <a:defRPr sz="2800">
                <a:latin typeface="Work Sans"/>
                <a:ea typeface="Work Sans"/>
                <a:cs typeface="Work Sans"/>
                <a:sym typeface="Work Sans"/>
              </a:defRPr>
            </a:lvl4pPr>
            <a:lvl5pPr lvl="4" algn="ctr">
              <a:lnSpc>
                <a:spcPct val="100000"/>
              </a:lnSpc>
              <a:spcBef>
                <a:spcPts val="0"/>
              </a:spcBef>
              <a:spcAft>
                <a:spcPts val="0"/>
              </a:spcAft>
              <a:buSzPts val="2800"/>
              <a:buFont typeface="Work Sans"/>
              <a:buNone/>
              <a:defRPr sz="2800">
                <a:latin typeface="Work Sans"/>
                <a:ea typeface="Work Sans"/>
                <a:cs typeface="Work Sans"/>
                <a:sym typeface="Work Sans"/>
              </a:defRPr>
            </a:lvl5pPr>
            <a:lvl6pPr lvl="5" algn="ctr">
              <a:lnSpc>
                <a:spcPct val="100000"/>
              </a:lnSpc>
              <a:spcBef>
                <a:spcPts val="0"/>
              </a:spcBef>
              <a:spcAft>
                <a:spcPts val="0"/>
              </a:spcAft>
              <a:buSzPts val="2800"/>
              <a:buFont typeface="Work Sans"/>
              <a:buNone/>
              <a:defRPr sz="2800">
                <a:latin typeface="Work Sans"/>
                <a:ea typeface="Work Sans"/>
                <a:cs typeface="Work Sans"/>
                <a:sym typeface="Work Sans"/>
              </a:defRPr>
            </a:lvl6pPr>
            <a:lvl7pPr lvl="6" algn="ctr">
              <a:lnSpc>
                <a:spcPct val="100000"/>
              </a:lnSpc>
              <a:spcBef>
                <a:spcPts val="0"/>
              </a:spcBef>
              <a:spcAft>
                <a:spcPts val="0"/>
              </a:spcAft>
              <a:buSzPts val="2800"/>
              <a:buFont typeface="Work Sans"/>
              <a:buNone/>
              <a:defRPr sz="2800">
                <a:latin typeface="Work Sans"/>
                <a:ea typeface="Work Sans"/>
                <a:cs typeface="Work Sans"/>
                <a:sym typeface="Work Sans"/>
              </a:defRPr>
            </a:lvl7pPr>
            <a:lvl8pPr lvl="7" algn="ctr">
              <a:lnSpc>
                <a:spcPct val="100000"/>
              </a:lnSpc>
              <a:spcBef>
                <a:spcPts val="0"/>
              </a:spcBef>
              <a:spcAft>
                <a:spcPts val="0"/>
              </a:spcAft>
              <a:buSzPts val="2800"/>
              <a:buFont typeface="Work Sans"/>
              <a:buNone/>
              <a:defRPr sz="2800">
                <a:latin typeface="Work Sans"/>
                <a:ea typeface="Work Sans"/>
                <a:cs typeface="Work Sans"/>
                <a:sym typeface="Work Sans"/>
              </a:defRPr>
            </a:lvl8pPr>
            <a:lvl9pPr lvl="8" algn="ctr">
              <a:lnSpc>
                <a:spcPct val="100000"/>
              </a:lnSpc>
              <a:spcBef>
                <a:spcPts val="0"/>
              </a:spcBef>
              <a:spcAft>
                <a:spcPts val="0"/>
              </a:spcAft>
              <a:buSzPts val="2800"/>
              <a:buFont typeface="Work Sans"/>
              <a:buNone/>
              <a:defRPr sz="2800">
                <a:latin typeface="Work Sans"/>
                <a:ea typeface="Work Sans"/>
                <a:cs typeface="Work Sans"/>
                <a:sym typeface="Work Sans"/>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Work Sans"/>
              <a:buNone/>
              <a:defRPr sz="12000">
                <a:latin typeface="Work Sans"/>
                <a:ea typeface="Work Sans"/>
                <a:cs typeface="Work Sans"/>
                <a:sym typeface="Work Sans"/>
              </a:defRPr>
            </a:lvl1pPr>
            <a:lvl2pPr lvl="1" algn="ctr">
              <a:spcBef>
                <a:spcPts val="0"/>
              </a:spcBef>
              <a:spcAft>
                <a:spcPts val="0"/>
              </a:spcAft>
              <a:buSzPts val="12000"/>
              <a:buFont typeface="Work Sans"/>
              <a:buNone/>
              <a:defRPr sz="12000">
                <a:latin typeface="Work Sans"/>
                <a:ea typeface="Work Sans"/>
                <a:cs typeface="Work Sans"/>
                <a:sym typeface="Work Sans"/>
              </a:defRPr>
            </a:lvl2pPr>
            <a:lvl3pPr lvl="2" algn="ctr">
              <a:spcBef>
                <a:spcPts val="0"/>
              </a:spcBef>
              <a:spcAft>
                <a:spcPts val="0"/>
              </a:spcAft>
              <a:buSzPts val="12000"/>
              <a:buFont typeface="Work Sans"/>
              <a:buNone/>
              <a:defRPr sz="12000">
                <a:latin typeface="Work Sans"/>
                <a:ea typeface="Work Sans"/>
                <a:cs typeface="Work Sans"/>
                <a:sym typeface="Work Sans"/>
              </a:defRPr>
            </a:lvl3pPr>
            <a:lvl4pPr lvl="3" algn="ctr">
              <a:spcBef>
                <a:spcPts val="0"/>
              </a:spcBef>
              <a:spcAft>
                <a:spcPts val="0"/>
              </a:spcAft>
              <a:buSzPts val="12000"/>
              <a:buFont typeface="Work Sans"/>
              <a:buNone/>
              <a:defRPr sz="12000">
                <a:latin typeface="Work Sans"/>
                <a:ea typeface="Work Sans"/>
                <a:cs typeface="Work Sans"/>
                <a:sym typeface="Work Sans"/>
              </a:defRPr>
            </a:lvl4pPr>
            <a:lvl5pPr lvl="4" algn="ctr">
              <a:spcBef>
                <a:spcPts val="0"/>
              </a:spcBef>
              <a:spcAft>
                <a:spcPts val="0"/>
              </a:spcAft>
              <a:buSzPts val="12000"/>
              <a:buFont typeface="Work Sans"/>
              <a:buNone/>
              <a:defRPr sz="12000">
                <a:latin typeface="Work Sans"/>
                <a:ea typeface="Work Sans"/>
                <a:cs typeface="Work Sans"/>
                <a:sym typeface="Work Sans"/>
              </a:defRPr>
            </a:lvl5pPr>
            <a:lvl6pPr lvl="5" algn="ctr">
              <a:spcBef>
                <a:spcPts val="0"/>
              </a:spcBef>
              <a:spcAft>
                <a:spcPts val="0"/>
              </a:spcAft>
              <a:buSzPts val="12000"/>
              <a:buFont typeface="Work Sans"/>
              <a:buNone/>
              <a:defRPr sz="12000">
                <a:latin typeface="Work Sans"/>
                <a:ea typeface="Work Sans"/>
                <a:cs typeface="Work Sans"/>
                <a:sym typeface="Work Sans"/>
              </a:defRPr>
            </a:lvl6pPr>
            <a:lvl7pPr lvl="6" algn="ctr">
              <a:spcBef>
                <a:spcPts val="0"/>
              </a:spcBef>
              <a:spcAft>
                <a:spcPts val="0"/>
              </a:spcAft>
              <a:buSzPts val="12000"/>
              <a:buFont typeface="Work Sans"/>
              <a:buNone/>
              <a:defRPr sz="12000">
                <a:latin typeface="Work Sans"/>
                <a:ea typeface="Work Sans"/>
                <a:cs typeface="Work Sans"/>
                <a:sym typeface="Work Sans"/>
              </a:defRPr>
            </a:lvl7pPr>
            <a:lvl8pPr lvl="7" algn="ctr">
              <a:spcBef>
                <a:spcPts val="0"/>
              </a:spcBef>
              <a:spcAft>
                <a:spcPts val="0"/>
              </a:spcAft>
              <a:buSzPts val="12000"/>
              <a:buFont typeface="Work Sans"/>
              <a:buNone/>
              <a:defRPr sz="12000">
                <a:latin typeface="Work Sans"/>
                <a:ea typeface="Work Sans"/>
                <a:cs typeface="Work Sans"/>
                <a:sym typeface="Work Sans"/>
              </a:defRPr>
            </a:lvl8pPr>
            <a:lvl9pPr lvl="8" algn="ctr">
              <a:spcBef>
                <a:spcPts val="0"/>
              </a:spcBef>
              <a:spcAft>
                <a:spcPts val="0"/>
              </a:spcAft>
              <a:buSzPts val="12000"/>
              <a:buFont typeface="Work Sans"/>
              <a:buNone/>
              <a:defRPr sz="12000">
                <a:latin typeface="Work Sans"/>
                <a:ea typeface="Work Sans"/>
                <a:cs typeface="Work Sans"/>
                <a:sym typeface="Work Sans"/>
              </a:defRPr>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Font typeface="Work Sans"/>
              <a:buChar char="●"/>
              <a:defRPr>
                <a:latin typeface="Work Sans"/>
                <a:ea typeface="Work Sans"/>
                <a:cs typeface="Work Sans"/>
                <a:sym typeface="Work Sans"/>
              </a:defRPr>
            </a:lvl1pPr>
            <a:lvl2pPr indent="-317500" lvl="1" marL="914400" algn="ctr">
              <a:spcBef>
                <a:spcPts val="0"/>
              </a:spcBef>
              <a:spcAft>
                <a:spcPts val="0"/>
              </a:spcAft>
              <a:buSzPts val="1400"/>
              <a:buFont typeface="Work Sans"/>
              <a:buChar char="○"/>
              <a:defRPr>
                <a:latin typeface="Work Sans"/>
                <a:ea typeface="Work Sans"/>
                <a:cs typeface="Work Sans"/>
                <a:sym typeface="Work Sans"/>
              </a:defRPr>
            </a:lvl2pPr>
            <a:lvl3pPr indent="-317500" lvl="2" marL="1371600" algn="ctr">
              <a:spcBef>
                <a:spcPts val="0"/>
              </a:spcBef>
              <a:spcAft>
                <a:spcPts val="0"/>
              </a:spcAft>
              <a:buSzPts val="1400"/>
              <a:buFont typeface="Work Sans"/>
              <a:buChar char="■"/>
              <a:defRPr>
                <a:latin typeface="Work Sans"/>
                <a:ea typeface="Work Sans"/>
                <a:cs typeface="Work Sans"/>
                <a:sym typeface="Work Sans"/>
              </a:defRPr>
            </a:lvl3pPr>
            <a:lvl4pPr indent="-317500" lvl="3" marL="1828800" algn="ctr">
              <a:spcBef>
                <a:spcPts val="0"/>
              </a:spcBef>
              <a:spcAft>
                <a:spcPts val="0"/>
              </a:spcAft>
              <a:buSzPts val="1400"/>
              <a:buFont typeface="Work Sans"/>
              <a:buChar char="●"/>
              <a:defRPr>
                <a:latin typeface="Work Sans"/>
                <a:ea typeface="Work Sans"/>
                <a:cs typeface="Work Sans"/>
                <a:sym typeface="Work Sans"/>
              </a:defRPr>
            </a:lvl4pPr>
            <a:lvl5pPr indent="-317500" lvl="4" marL="2286000" algn="ctr">
              <a:spcBef>
                <a:spcPts val="0"/>
              </a:spcBef>
              <a:spcAft>
                <a:spcPts val="0"/>
              </a:spcAft>
              <a:buSzPts val="1400"/>
              <a:buFont typeface="Work Sans"/>
              <a:buChar char="○"/>
              <a:defRPr>
                <a:latin typeface="Work Sans"/>
                <a:ea typeface="Work Sans"/>
                <a:cs typeface="Work Sans"/>
                <a:sym typeface="Work Sans"/>
              </a:defRPr>
            </a:lvl5pPr>
            <a:lvl6pPr indent="-317500" lvl="5" marL="2743200" algn="ctr">
              <a:spcBef>
                <a:spcPts val="0"/>
              </a:spcBef>
              <a:spcAft>
                <a:spcPts val="0"/>
              </a:spcAft>
              <a:buSzPts val="1400"/>
              <a:buFont typeface="Work Sans"/>
              <a:buChar char="■"/>
              <a:defRPr>
                <a:latin typeface="Work Sans"/>
                <a:ea typeface="Work Sans"/>
                <a:cs typeface="Work Sans"/>
                <a:sym typeface="Work Sans"/>
              </a:defRPr>
            </a:lvl6pPr>
            <a:lvl7pPr indent="-317500" lvl="6" marL="3200400" algn="ctr">
              <a:spcBef>
                <a:spcPts val="0"/>
              </a:spcBef>
              <a:spcAft>
                <a:spcPts val="0"/>
              </a:spcAft>
              <a:buSzPts val="1400"/>
              <a:buFont typeface="Work Sans"/>
              <a:buChar char="●"/>
              <a:defRPr>
                <a:latin typeface="Work Sans"/>
                <a:ea typeface="Work Sans"/>
                <a:cs typeface="Work Sans"/>
                <a:sym typeface="Work Sans"/>
              </a:defRPr>
            </a:lvl7pPr>
            <a:lvl8pPr indent="-317500" lvl="7" marL="3657600" algn="ctr">
              <a:spcBef>
                <a:spcPts val="0"/>
              </a:spcBef>
              <a:spcAft>
                <a:spcPts val="0"/>
              </a:spcAft>
              <a:buSzPts val="1400"/>
              <a:buFont typeface="Work Sans"/>
              <a:buChar char="○"/>
              <a:defRPr>
                <a:latin typeface="Work Sans"/>
                <a:ea typeface="Work Sans"/>
                <a:cs typeface="Work Sans"/>
                <a:sym typeface="Work Sans"/>
              </a:defRPr>
            </a:lvl8pPr>
            <a:lvl9pPr indent="-317500" lvl="8" marL="4114800" algn="ctr">
              <a:spcBef>
                <a:spcPts val="0"/>
              </a:spcBef>
              <a:spcAft>
                <a:spcPts val="0"/>
              </a:spcAft>
              <a:buSzPts val="1400"/>
              <a:buFont typeface="Work Sans"/>
              <a:buChar char="■"/>
              <a:defRPr>
                <a:latin typeface="Work Sans"/>
                <a:ea typeface="Work Sans"/>
                <a:cs typeface="Work Sans"/>
                <a:sym typeface="Work Sans"/>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92775" y="436598"/>
            <a:ext cx="6521400" cy="409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Font typeface="Work Sans"/>
              <a:buNone/>
              <a:defRPr i="0" sz="2500">
                <a:solidFill>
                  <a:schemeClr val="dk1"/>
                </a:solidFill>
                <a:latin typeface="Work Sans"/>
                <a:ea typeface="Work Sans"/>
                <a:cs typeface="Work Sans"/>
                <a:sym typeface="Work Sans"/>
              </a:defRPr>
            </a:lvl1pPr>
            <a:lvl2pPr lvl="1" rtl="0">
              <a:spcBef>
                <a:spcPts val="0"/>
              </a:spcBef>
              <a:spcAft>
                <a:spcPts val="0"/>
              </a:spcAft>
              <a:buSzPts val="2800"/>
              <a:buFont typeface="Work Sans"/>
              <a:buNone/>
              <a:defRPr>
                <a:latin typeface="Work Sans"/>
                <a:ea typeface="Work Sans"/>
                <a:cs typeface="Work Sans"/>
                <a:sym typeface="Work Sans"/>
              </a:defRPr>
            </a:lvl2pPr>
            <a:lvl3pPr lvl="2" rtl="0">
              <a:spcBef>
                <a:spcPts val="0"/>
              </a:spcBef>
              <a:spcAft>
                <a:spcPts val="0"/>
              </a:spcAft>
              <a:buSzPts val="2800"/>
              <a:buFont typeface="Work Sans"/>
              <a:buNone/>
              <a:defRPr>
                <a:latin typeface="Work Sans"/>
                <a:ea typeface="Work Sans"/>
                <a:cs typeface="Work Sans"/>
                <a:sym typeface="Work Sans"/>
              </a:defRPr>
            </a:lvl3pPr>
            <a:lvl4pPr lvl="3" rtl="0">
              <a:spcBef>
                <a:spcPts val="0"/>
              </a:spcBef>
              <a:spcAft>
                <a:spcPts val="0"/>
              </a:spcAft>
              <a:buSzPts val="2800"/>
              <a:buFont typeface="Work Sans"/>
              <a:buNone/>
              <a:defRPr>
                <a:latin typeface="Work Sans"/>
                <a:ea typeface="Work Sans"/>
                <a:cs typeface="Work Sans"/>
                <a:sym typeface="Work Sans"/>
              </a:defRPr>
            </a:lvl4pPr>
            <a:lvl5pPr lvl="4" rtl="0">
              <a:spcBef>
                <a:spcPts val="0"/>
              </a:spcBef>
              <a:spcAft>
                <a:spcPts val="0"/>
              </a:spcAft>
              <a:buSzPts val="2800"/>
              <a:buFont typeface="Work Sans"/>
              <a:buNone/>
              <a:defRPr>
                <a:latin typeface="Work Sans"/>
                <a:ea typeface="Work Sans"/>
                <a:cs typeface="Work Sans"/>
                <a:sym typeface="Work Sans"/>
              </a:defRPr>
            </a:lvl5pPr>
            <a:lvl6pPr lvl="5" rtl="0">
              <a:spcBef>
                <a:spcPts val="0"/>
              </a:spcBef>
              <a:spcAft>
                <a:spcPts val="0"/>
              </a:spcAft>
              <a:buSzPts val="2800"/>
              <a:buFont typeface="Work Sans"/>
              <a:buNone/>
              <a:defRPr>
                <a:latin typeface="Work Sans"/>
                <a:ea typeface="Work Sans"/>
                <a:cs typeface="Work Sans"/>
                <a:sym typeface="Work Sans"/>
              </a:defRPr>
            </a:lvl6pPr>
            <a:lvl7pPr lvl="6" rtl="0">
              <a:spcBef>
                <a:spcPts val="0"/>
              </a:spcBef>
              <a:spcAft>
                <a:spcPts val="0"/>
              </a:spcAft>
              <a:buSzPts val="2800"/>
              <a:buFont typeface="Work Sans"/>
              <a:buNone/>
              <a:defRPr>
                <a:latin typeface="Work Sans"/>
                <a:ea typeface="Work Sans"/>
                <a:cs typeface="Work Sans"/>
                <a:sym typeface="Work Sans"/>
              </a:defRPr>
            </a:lvl7pPr>
            <a:lvl8pPr lvl="7" rtl="0">
              <a:spcBef>
                <a:spcPts val="0"/>
              </a:spcBef>
              <a:spcAft>
                <a:spcPts val="0"/>
              </a:spcAft>
              <a:buSzPts val="2800"/>
              <a:buFont typeface="Work Sans"/>
              <a:buNone/>
              <a:defRPr>
                <a:latin typeface="Work Sans"/>
                <a:ea typeface="Work Sans"/>
                <a:cs typeface="Work Sans"/>
                <a:sym typeface="Work Sans"/>
              </a:defRPr>
            </a:lvl8pPr>
            <a:lvl9pPr lvl="8" rtl="0">
              <a:spcBef>
                <a:spcPts val="0"/>
              </a:spcBef>
              <a:spcAft>
                <a:spcPts val="0"/>
              </a:spcAft>
              <a:buSzPts val="2800"/>
              <a:buFont typeface="Work Sans"/>
              <a:buNone/>
              <a:defRPr>
                <a:latin typeface="Work Sans"/>
                <a:ea typeface="Work Sans"/>
                <a:cs typeface="Work Sans"/>
                <a:sym typeface="Work Sans"/>
              </a:defRPr>
            </a:lvl9pPr>
          </a:lstStyle>
          <a:p/>
        </p:txBody>
      </p:sp>
      <p:sp>
        <p:nvSpPr>
          <p:cNvPr id="52" name="Google Shape;52;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 name="Google Shape;54;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5" name="Shape 55"/>
        <p:cNvGrpSpPr/>
        <p:nvPr/>
      </p:nvGrpSpPr>
      <p:grpSpPr>
        <a:xfrm>
          <a:off x="0" y="0"/>
          <a:ext cx="0" cy="0"/>
          <a:chOff x="0" y="0"/>
          <a:chExt cx="0" cy="0"/>
        </a:xfrm>
      </p:grpSpPr>
      <p:sp>
        <p:nvSpPr>
          <p:cNvPr id="56" name="Google Shape;56;p14"/>
          <p:cNvSpPr txBox="1"/>
          <p:nvPr>
            <p:ph type="title"/>
          </p:nvPr>
        </p:nvSpPr>
        <p:spPr>
          <a:xfrm>
            <a:off x="592775" y="436598"/>
            <a:ext cx="6521400" cy="409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Font typeface="Work Sans"/>
              <a:buNone/>
              <a:defRPr i="0" sz="2500">
                <a:solidFill>
                  <a:schemeClr val="dk1"/>
                </a:solidFill>
                <a:latin typeface="Work Sans"/>
                <a:ea typeface="Work Sans"/>
                <a:cs typeface="Work Sans"/>
                <a:sym typeface="Work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4"/>
          <p:cNvSpPr txBox="1"/>
          <p:nvPr>
            <p:ph idx="1" type="body"/>
          </p:nvPr>
        </p:nvSpPr>
        <p:spPr>
          <a:xfrm>
            <a:off x="592775" y="1092780"/>
            <a:ext cx="5955000" cy="12699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Font typeface="Work Sans"/>
              <a:buNone/>
              <a:defRPr i="0" sz="1800">
                <a:solidFill>
                  <a:srgbClr val="595959"/>
                </a:solidFill>
                <a:latin typeface="Work Sans"/>
                <a:ea typeface="Work Sans"/>
                <a:cs typeface="Work Sans"/>
                <a:sym typeface="Work Sans"/>
              </a:defRPr>
            </a:lvl1pPr>
            <a:lvl2pPr indent="-228600" lvl="1" marL="914400" rtl="0" algn="l">
              <a:spcBef>
                <a:spcPts val="1200"/>
              </a:spcBef>
              <a:spcAft>
                <a:spcPts val="0"/>
              </a:spcAft>
              <a:buSzPts val="1400"/>
              <a:buFont typeface="Work Sans"/>
              <a:buNone/>
              <a:defRPr>
                <a:latin typeface="Work Sans"/>
                <a:ea typeface="Work Sans"/>
                <a:cs typeface="Work Sans"/>
                <a:sym typeface="Work Sans"/>
              </a:defRPr>
            </a:lvl2pPr>
            <a:lvl3pPr indent="-228600" lvl="2" marL="1371600" rtl="0" algn="l">
              <a:spcBef>
                <a:spcPts val="1200"/>
              </a:spcBef>
              <a:spcAft>
                <a:spcPts val="0"/>
              </a:spcAft>
              <a:buSzPts val="1400"/>
              <a:buFont typeface="Work Sans"/>
              <a:buNone/>
              <a:defRPr>
                <a:latin typeface="Work Sans"/>
                <a:ea typeface="Work Sans"/>
                <a:cs typeface="Work Sans"/>
                <a:sym typeface="Work Sans"/>
              </a:defRPr>
            </a:lvl3pPr>
            <a:lvl4pPr indent="-228600" lvl="3" marL="1828800" rtl="0" algn="l">
              <a:spcBef>
                <a:spcPts val="1200"/>
              </a:spcBef>
              <a:spcAft>
                <a:spcPts val="0"/>
              </a:spcAft>
              <a:buSzPts val="1400"/>
              <a:buFont typeface="Work Sans"/>
              <a:buNone/>
              <a:defRPr>
                <a:latin typeface="Work Sans"/>
                <a:ea typeface="Work Sans"/>
                <a:cs typeface="Work Sans"/>
                <a:sym typeface="Work Sans"/>
              </a:defRPr>
            </a:lvl4pPr>
            <a:lvl5pPr indent="-228600" lvl="4" marL="2286000" rtl="0" algn="l">
              <a:spcBef>
                <a:spcPts val="1200"/>
              </a:spcBef>
              <a:spcAft>
                <a:spcPts val="0"/>
              </a:spcAft>
              <a:buSzPts val="1400"/>
              <a:buFont typeface="Work Sans"/>
              <a:buNone/>
              <a:defRPr>
                <a:latin typeface="Work Sans"/>
                <a:ea typeface="Work Sans"/>
                <a:cs typeface="Work Sans"/>
                <a:sym typeface="Work Sans"/>
              </a:defRPr>
            </a:lvl5pPr>
            <a:lvl6pPr indent="-228600" lvl="5" marL="2743200" rtl="0" algn="l">
              <a:spcBef>
                <a:spcPts val="1200"/>
              </a:spcBef>
              <a:spcAft>
                <a:spcPts val="0"/>
              </a:spcAft>
              <a:buSzPts val="1400"/>
              <a:buFont typeface="Work Sans"/>
              <a:buNone/>
              <a:defRPr>
                <a:latin typeface="Work Sans"/>
                <a:ea typeface="Work Sans"/>
                <a:cs typeface="Work Sans"/>
                <a:sym typeface="Work Sans"/>
              </a:defRPr>
            </a:lvl6pPr>
            <a:lvl7pPr indent="-228600" lvl="6" marL="3200400" rtl="0" algn="l">
              <a:spcBef>
                <a:spcPts val="1200"/>
              </a:spcBef>
              <a:spcAft>
                <a:spcPts val="0"/>
              </a:spcAft>
              <a:buSzPts val="1400"/>
              <a:buFont typeface="Work Sans"/>
              <a:buNone/>
              <a:defRPr>
                <a:latin typeface="Work Sans"/>
                <a:ea typeface="Work Sans"/>
                <a:cs typeface="Work Sans"/>
                <a:sym typeface="Work Sans"/>
              </a:defRPr>
            </a:lvl7pPr>
            <a:lvl8pPr indent="-228600" lvl="7" marL="3657600" rtl="0" algn="l">
              <a:spcBef>
                <a:spcPts val="1200"/>
              </a:spcBef>
              <a:spcAft>
                <a:spcPts val="0"/>
              </a:spcAft>
              <a:buSzPts val="1400"/>
              <a:buFont typeface="Work Sans"/>
              <a:buNone/>
              <a:defRPr>
                <a:latin typeface="Work Sans"/>
                <a:ea typeface="Work Sans"/>
                <a:cs typeface="Work Sans"/>
                <a:sym typeface="Work Sans"/>
              </a:defRPr>
            </a:lvl8pPr>
            <a:lvl9pPr indent="-228600" lvl="8" marL="4114800" rtl="0" algn="l">
              <a:spcBef>
                <a:spcPts val="1200"/>
              </a:spcBef>
              <a:spcAft>
                <a:spcPts val="1200"/>
              </a:spcAft>
              <a:buSzPts val="1400"/>
              <a:buFont typeface="Work Sans"/>
              <a:buNone/>
              <a:defRPr>
                <a:latin typeface="Work Sans"/>
                <a:ea typeface="Work Sans"/>
                <a:cs typeface="Work Sans"/>
                <a:sym typeface="Work Sans"/>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1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1" name="Shape 61"/>
        <p:cNvGrpSpPr/>
        <p:nvPr/>
      </p:nvGrpSpPr>
      <p:grpSpPr>
        <a:xfrm>
          <a:off x="0" y="0"/>
          <a:ext cx="0" cy="0"/>
          <a:chOff x="0" y="0"/>
          <a:chExt cx="0" cy="0"/>
        </a:xfrm>
      </p:grpSpPr>
      <p:sp>
        <p:nvSpPr>
          <p:cNvPr id="62" name="Google Shape;62;p15"/>
          <p:cNvSpPr txBox="1"/>
          <p:nvPr>
            <p:ph type="ctrTitle"/>
          </p:nvPr>
        </p:nvSpPr>
        <p:spPr>
          <a:xfrm>
            <a:off x="592775" y="436598"/>
            <a:ext cx="5908800" cy="409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2500">
                <a:solidFill>
                  <a:schemeClr val="dk1"/>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0" sz="1800">
                <a:solidFill>
                  <a:srgbClr val="595959"/>
                </a:solidFill>
                <a:latin typeface="Calibri"/>
                <a:ea typeface="Calibri"/>
                <a:cs typeface="Calibri"/>
                <a:sym typeface="Calibri"/>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 name="Google Shape;66;p1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74" name="Shape 74"/>
        <p:cNvGrpSpPr/>
        <p:nvPr/>
      </p:nvGrpSpPr>
      <p:grpSpPr>
        <a:xfrm>
          <a:off x="0" y="0"/>
          <a:ext cx="0" cy="0"/>
          <a:chOff x="0" y="0"/>
          <a:chExt cx="0" cy="0"/>
        </a:xfrm>
      </p:grpSpPr>
      <p:sp>
        <p:nvSpPr>
          <p:cNvPr id="75" name="Google Shape;75;p17"/>
          <p:cNvSpPr txBox="1"/>
          <p:nvPr>
            <p:ph type="title"/>
          </p:nvPr>
        </p:nvSpPr>
        <p:spPr>
          <a:xfrm>
            <a:off x="592775" y="436598"/>
            <a:ext cx="4821000" cy="409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50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7"/>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9" name="Shape 79"/>
        <p:cNvGrpSpPr/>
        <p:nvPr/>
      </p:nvGrpSpPr>
      <p:grpSpPr>
        <a:xfrm>
          <a:off x="0" y="0"/>
          <a:ext cx="0" cy="0"/>
          <a:chOff x="0" y="0"/>
          <a:chExt cx="0" cy="0"/>
        </a:xfrm>
      </p:grpSpPr>
      <p:sp>
        <p:nvSpPr>
          <p:cNvPr id="80" name="Google Shape;80;p18"/>
          <p:cNvSpPr txBox="1"/>
          <p:nvPr>
            <p:ph type="title"/>
          </p:nvPr>
        </p:nvSpPr>
        <p:spPr>
          <a:xfrm>
            <a:off x="592775" y="436598"/>
            <a:ext cx="4821000" cy="409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50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8"/>
          <p:cNvSpPr txBox="1"/>
          <p:nvPr>
            <p:ph idx="1" type="body"/>
          </p:nvPr>
        </p:nvSpPr>
        <p:spPr>
          <a:xfrm>
            <a:off x="622187" y="1043251"/>
            <a:ext cx="7871400" cy="30309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b="0" i="0" sz="1600">
                <a:solidFill>
                  <a:srgbClr val="595959"/>
                </a:solidFill>
                <a:latin typeface="Calibri"/>
                <a:ea typeface="Calibri"/>
                <a:cs typeface="Calibri"/>
                <a:sym typeface="Calibri"/>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2" name="Google Shape;82;p1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 name="Google Shape;84;p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 name="Shape 85"/>
        <p:cNvGrpSpPr/>
        <p:nvPr/>
      </p:nvGrpSpPr>
      <p:grpSpPr>
        <a:xfrm>
          <a:off x="0" y="0"/>
          <a:ext cx="0" cy="0"/>
          <a:chOff x="0" y="0"/>
          <a:chExt cx="0" cy="0"/>
        </a:xfrm>
      </p:grpSpPr>
      <p:sp>
        <p:nvSpPr>
          <p:cNvPr id="86" name="Google Shape;86;p1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 name="Google Shape;87;p1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19"/>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9" name="Shape 89"/>
        <p:cNvGrpSpPr/>
        <p:nvPr/>
      </p:nvGrpSpPr>
      <p:grpSpPr>
        <a:xfrm>
          <a:off x="0" y="0"/>
          <a:ext cx="0" cy="0"/>
          <a:chOff x="0" y="0"/>
          <a:chExt cx="0" cy="0"/>
        </a:xfrm>
      </p:grpSpPr>
      <p:sp>
        <p:nvSpPr>
          <p:cNvPr id="90" name="Google Shape;90;p20"/>
          <p:cNvSpPr txBox="1"/>
          <p:nvPr>
            <p:ph type="ctrTitle"/>
          </p:nvPr>
        </p:nvSpPr>
        <p:spPr>
          <a:xfrm>
            <a:off x="1256970" y="1749480"/>
            <a:ext cx="6630000" cy="635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50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2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600">
                <a:solidFill>
                  <a:srgbClr val="595959"/>
                </a:solidFill>
                <a:latin typeface="Calibri"/>
                <a:ea typeface="Calibri"/>
                <a:cs typeface="Calibri"/>
                <a:sym typeface="Calibri"/>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2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2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5" name="Shape 95"/>
        <p:cNvGrpSpPr/>
        <p:nvPr/>
      </p:nvGrpSpPr>
      <p:grpSpPr>
        <a:xfrm>
          <a:off x="0" y="0"/>
          <a:ext cx="0" cy="0"/>
          <a:chOff x="0" y="0"/>
          <a:chExt cx="0" cy="0"/>
        </a:xfrm>
      </p:grpSpPr>
      <p:sp>
        <p:nvSpPr>
          <p:cNvPr id="96" name="Google Shape;96;p21"/>
          <p:cNvSpPr txBox="1"/>
          <p:nvPr>
            <p:ph type="title"/>
          </p:nvPr>
        </p:nvSpPr>
        <p:spPr>
          <a:xfrm>
            <a:off x="592775" y="436598"/>
            <a:ext cx="4821000" cy="409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250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21"/>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8" name="Google Shape;98;p21"/>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9" name="Google Shape;99;p2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Font typeface="Work Sans"/>
              <a:buNone/>
              <a:defRPr sz="3600">
                <a:latin typeface="Work Sans"/>
                <a:ea typeface="Work Sans"/>
                <a:cs typeface="Work Sans"/>
                <a:sym typeface="Work Sans"/>
              </a:defRPr>
            </a:lvl1pPr>
            <a:lvl2pPr lvl="1" algn="ctr">
              <a:spcBef>
                <a:spcPts val="0"/>
              </a:spcBef>
              <a:spcAft>
                <a:spcPts val="0"/>
              </a:spcAft>
              <a:buSzPts val="3600"/>
              <a:buFont typeface="Work Sans"/>
              <a:buNone/>
              <a:defRPr sz="3600">
                <a:latin typeface="Work Sans"/>
                <a:ea typeface="Work Sans"/>
                <a:cs typeface="Work Sans"/>
                <a:sym typeface="Work Sans"/>
              </a:defRPr>
            </a:lvl2pPr>
            <a:lvl3pPr lvl="2" algn="ctr">
              <a:spcBef>
                <a:spcPts val="0"/>
              </a:spcBef>
              <a:spcAft>
                <a:spcPts val="0"/>
              </a:spcAft>
              <a:buSzPts val="3600"/>
              <a:buFont typeface="Work Sans"/>
              <a:buNone/>
              <a:defRPr sz="3600">
                <a:latin typeface="Work Sans"/>
                <a:ea typeface="Work Sans"/>
                <a:cs typeface="Work Sans"/>
                <a:sym typeface="Work Sans"/>
              </a:defRPr>
            </a:lvl3pPr>
            <a:lvl4pPr lvl="3" algn="ctr">
              <a:spcBef>
                <a:spcPts val="0"/>
              </a:spcBef>
              <a:spcAft>
                <a:spcPts val="0"/>
              </a:spcAft>
              <a:buSzPts val="3600"/>
              <a:buFont typeface="Work Sans"/>
              <a:buNone/>
              <a:defRPr sz="3600">
                <a:latin typeface="Work Sans"/>
                <a:ea typeface="Work Sans"/>
                <a:cs typeface="Work Sans"/>
                <a:sym typeface="Work Sans"/>
              </a:defRPr>
            </a:lvl4pPr>
            <a:lvl5pPr lvl="4" algn="ctr">
              <a:spcBef>
                <a:spcPts val="0"/>
              </a:spcBef>
              <a:spcAft>
                <a:spcPts val="0"/>
              </a:spcAft>
              <a:buSzPts val="3600"/>
              <a:buFont typeface="Work Sans"/>
              <a:buNone/>
              <a:defRPr sz="3600">
                <a:latin typeface="Work Sans"/>
                <a:ea typeface="Work Sans"/>
                <a:cs typeface="Work Sans"/>
                <a:sym typeface="Work Sans"/>
              </a:defRPr>
            </a:lvl5pPr>
            <a:lvl6pPr lvl="5" algn="ctr">
              <a:spcBef>
                <a:spcPts val="0"/>
              </a:spcBef>
              <a:spcAft>
                <a:spcPts val="0"/>
              </a:spcAft>
              <a:buSzPts val="3600"/>
              <a:buFont typeface="Work Sans"/>
              <a:buNone/>
              <a:defRPr sz="3600">
                <a:latin typeface="Work Sans"/>
                <a:ea typeface="Work Sans"/>
                <a:cs typeface="Work Sans"/>
                <a:sym typeface="Work Sans"/>
              </a:defRPr>
            </a:lvl6pPr>
            <a:lvl7pPr lvl="6" algn="ctr">
              <a:spcBef>
                <a:spcPts val="0"/>
              </a:spcBef>
              <a:spcAft>
                <a:spcPts val="0"/>
              </a:spcAft>
              <a:buSzPts val="3600"/>
              <a:buFont typeface="Work Sans"/>
              <a:buNone/>
              <a:defRPr sz="3600">
                <a:latin typeface="Work Sans"/>
                <a:ea typeface="Work Sans"/>
                <a:cs typeface="Work Sans"/>
                <a:sym typeface="Work Sans"/>
              </a:defRPr>
            </a:lvl7pPr>
            <a:lvl8pPr lvl="7" algn="ctr">
              <a:spcBef>
                <a:spcPts val="0"/>
              </a:spcBef>
              <a:spcAft>
                <a:spcPts val="0"/>
              </a:spcAft>
              <a:buSzPts val="3600"/>
              <a:buFont typeface="Work Sans"/>
              <a:buNone/>
              <a:defRPr sz="3600">
                <a:latin typeface="Work Sans"/>
                <a:ea typeface="Work Sans"/>
                <a:cs typeface="Work Sans"/>
                <a:sym typeface="Work Sans"/>
              </a:defRPr>
            </a:lvl8pPr>
            <a:lvl9pPr lvl="8" algn="ctr">
              <a:spcBef>
                <a:spcPts val="0"/>
              </a:spcBef>
              <a:spcAft>
                <a:spcPts val="0"/>
              </a:spcAft>
              <a:buSzPts val="3600"/>
              <a:buFont typeface="Work Sans"/>
              <a:buNone/>
              <a:defRPr sz="3600">
                <a:latin typeface="Work Sans"/>
                <a:ea typeface="Work Sans"/>
                <a:cs typeface="Work Sans"/>
                <a:sym typeface="Work Sans"/>
              </a:defRPr>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sp>
        <p:nvSpPr>
          <p:cNvPr id="103" name="Google Shape;103;p22"/>
          <p:cNvSpPr txBox="1"/>
          <p:nvPr>
            <p:ph type="title"/>
          </p:nvPr>
        </p:nvSpPr>
        <p:spPr>
          <a:xfrm>
            <a:off x="519750" y="376375"/>
            <a:ext cx="8104500" cy="572700"/>
          </a:xfrm>
          <a:prstGeom prst="rect">
            <a:avLst/>
          </a:prstGeom>
        </p:spPr>
        <p:txBody>
          <a:bodyPr anchorCtr="0" anchor="t" bIns="0" lIns="0" spcFirstLastPara="1" rIns="0" wrap="square" tIns="0">
            <a:sp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22"/>
          <p:cNvSpPr txBox="1"/>
          <p:nvPr>
            <p:ph idx="1" type="body"/>
          </p:nvPr>
        </p:nvSpPr>
        <p:spPr>
          <a:xfrm>
            <a:off x="519750" y="1028900"/>
            <a:ext cx="8104500" cy="3416400"/>
          </a:xfrm>
          <a:prstGeom prst="rect">
            <a:avLst/>
          </a:prstGeom>
        </p:spPr>
        <p:txBody>
          <a:bodyPr anchorCtr="0" anchor="t" bIns="0" lIns="0" spcFirstLastPara="1" rIns="0" wrap="square" tIns="0">
            <a:sp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05" name="Google Shape;105;p22"/>
          <p:cNvSpPr txBox="1"/>
          <p:nvPr>
            <p:ph idx="12" type="sldNum"/>
          </p:nvPr>
        </p:nvSpPr>
        <p:spPr>
          <a:xfrm>
            <a:off x="8472458" y="4663217"/>
            <a:ext cx="548700" cy="277200"/>
          </a:xfrm>
          <a:prstGeom prst="rect">
            <a:avLst/>
          </a:prstGeom>
        </p:spPr>
        <p:txBody>
          <a:bodyPr anchorCtr="0" anchor="t"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519750" y="376375"/>
            <a:ext cx="8104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Work Sans"/>
              <a:buNone/>
              <a:defRPr>
                <a:latin typeface="Work Sans"/>
                <a:ea typeface="Work Sans"/>
                <a:cs typeface="Work Sans"/>
                <a:sym typeface="Work Sans"/>
              </a:defRPr>
            </a:lvl1pPr>
            <a:lvl2pPr lvl="1">
              <a:spcBef>
                <a:spcPts val="0"/>
              </a:spcBef>
              <a:spcAft>
                <a:spcPts val="0"/>
              </a:spcAft>
              <a:buSzPts val="2800"/>
              <a:buFont typeface="Work Sans"/>
              <a:buNone/>
              <a:defRPr>
                <a:latin typeface="Work Sans"/>
                <a:ea typeface="Work Sans"/>
                <a:cs typeface="Work Sans"/>
                <a:sym typeface="Work Sans"/>
              </a:defRPr>
            </a:lvl2pPr>
            <a:lvl3pPr lvl="2">
              <a:spcBef>
                <a:spcPts val="0"/>
              </a:spcBef>
              <a:spcAft>
                <a:spcPts val="0"/>
              </a:spcAft>
              <a:buSzPts val="2800"/>
              <a:buFont typeface="Work Sans"/>
              <a:buNone/>
              <a:defRPr>
                <a:latin typeface="Work Sans"/>
                <a:ea typeface="Work Sans"/>
                <a:cs typeface="Work Sans"/>
                <a:sym typeface="Work Sans"/>
              </a:defRPr>
            </a:lvl3pPr>
            <a:lvl4pPr lvl="3">
              <a:spcBef>
                <a:spcPts val="0"/>
              </a:spcBef>
              <a:spcAft>
                <a:spcPts val="0"/>
              </a:spcAft>
              <a:buSzPts val="2800"/>
              <a:buFont typeface="Work Sans"/>
              <a:buNone/>
              <a:defRPr>
                <a:latin typeface="Work Sans"/>
                <a:ea typeface="Work Sans"/>
                <a:cs typeface="Work Sans"/>
                <a:sym typeface="Work Sans"/>
              </a:defRPr>
            </a:lvl4pPr>
            <a:lvl5pPr lvl="4">
              <a:spcBef>
                <a:spcPts val="0"/>
              </a:spcBef>
              <a:spcAft>
                <a:spcPts val="0"/>
              </a:spcAft>
              <a:buSzPts val="2800"/>
              <a:buFont typeface="Work Sans"/>
              <a:buNone/>
              <a:defRPr>
                <a:latin typeface="Work Sans"/>
                <a:ea typeface="Work Sans"/>
                <a:cs typeface="Work Sans"/>
                <a:sym typeface="Work Sans"/>
              </a:defRPr>
            </a:lvl5pPr>
            <a:lvl6pPr lvl="5">
              <a:spcBef>
                <a:spcPts val="0"/>
              </a:spcBef>
              <a:spcAft>
                <a:spcPts val="0"/>
              </a:spcAft>
              <a:buSzPts val="2800"/>
              <a:buFont typeface="Work Sans"/>
              <a:buNone/>
              <a:defRPr>
                <a:latin typeface="Work Sans"/>
                <a:ea typeface="Work Sans"/>
                <a:cs typeface="Work Sans"/>
                <a:sym typeface="Work Sans"/>
              </a:defRPr>
            </a:lvl6pPr>
            <a:lvl7pPr lvl="6">
              <a:spcBef>
                <a:spcPts val="0"/>
              </a:spcBef>
              <a:spcAft>
                <a:spcPts val="0"/>
              </a:spcAft>
              <a:buSzPts val="2800"/>
              <a:buFont typeface="Work Sans"/>
              <a:buNone/>
              <a:defRPr>
                <a:latin typeface="Work Sans"/>
                <a:ea typeface="Work Sans"/>
                <a:cs typeface="Work Sans"/>
                <a:sym typeface="Work Sans"/>
              </a:defRPr>
            </a:lvl7pPr>
            <a:lvl8pPr lvl="7">
              <a:spcBef>
                <a:spcPts val="0"/>
              </a:spcBef>
              <a:spcAft>
                <a:spcPts val="0"/>
              </a:spcAft>
              <a:buSzPts val="2800"/>
              <a:buFont typeface="Work Sans"/>
              <a:buNone/>
              <a:defRPr>
                <a:latin typeface="Work Sans"/>
                <a:ea typeface="Work Sans"/>
                <a:cs typeface="Work Sans"/>
                <a:sym typeface="Work Sans"/>
              </a:defRPr>
            </a:lvl8pPr>
            <a:lvl9pPr lvl="8">
              <a:spcBef>
                <a:spcPts val="0"/>
              </a:spcBef>
              <a:spcAft>
                <a:spcPts val="0"/>
              </a:spcAft>
              <a:buSzPts val="2800"/>
              <a:buFont typeface="Work Sans"/>
              <a:buNone/>
              <a:defRPr>
                <a:latin typeface="Work Sans"/>
                <a:ea typeface="Work Sans"/>
                <a:cs typeface="Work Sans"/>
                <a:sym typeface="Work Sans"/>
              </a:defRPr>
            </a:lvl9pPr>
          </a:lstStyle>
          <a:p/>
        </p:txBody>
      </p:sp>
      <p:sp>
        <p:nvSpPr>
          <p:cNvPr id="18" name="Google Shape;18;p4"/>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Work Sans"/>
              <a:buChar char="●"/>
              <a:defRPr>
                <a:latin typeface="Work Sans"/>
                <a:ea typeface="Work Sans"/>
                <a:cs typeface="Work Sans"/>
                <a:sym typeface="Work Sans"/>
              </a:defRPr>
            </a:lvl1pPr>
            <a:lvl2pPr indent="-317500" lvl="1" marL="914400">
              <a:spcBef>
                <a:spcPts val="0"/>
              </a:spcBef>
              <a:spcAft>
                <a:spcPts val="0"/>
              </a:spcAft>
              <a:buSzPts val="1400"/>
              <a:buFont typeface="Work Sans"/>
              <a:buChar char="○"/>
              <a:defRPr>
                <a:latin typeface="Work Sans"/>
                <a:ea typeface="Work Sans"/>
                <a:cs typeface="Work Sans"/>
                <a:sym typeface="Work Sans"/>
              </a:defRPr>
            </a:lvl2pPr>
            <a:lvl3pPr indent="-317500" lvl="2" marL="1371600">
              <a:spcBef>
                <a:spcPts val="0"/>
              </a:spcBef>
              <a:spcAft>
                <a:spcPts val="0"/>
              </a:spcAft>
              <a:buSzPts val="1400"/>
              <a:buFont typeface="Work Sans"/>
              <a:buChar char="■"/>
              <a:defRPr>
                <a:latin typeface="Work Sans"/>
                <a:ea typeface="Work Sans"/>
                <a:cs typeface="Work Sans"/>
                <a:sym typeface="Work Sans"/>
              </a:defRPr>
            </a:lvl3pPr>
            <a:lvl4pPr indent="-317500" lvl="3" marL="1828800">
              <a:spcBef>
                <a:spcPts val="0"/>
              </a:spcBef>
              <a:spcAft>
                <a:spcPts val="0"/>
              </a:spcAft>
              <a:buSzPts val="1400"/>
              <a:buFont typeface="Work Sans"/>
              <a:buChar char="●"/>
              <a:defRPr>
                <a:latin typeface="Work Sans"/>
                <a:ea typeface="Work Sans"/>
                <a:cs typeface="Work Sans"/>
                <a:sym typeface="Work Sans"/>
              </a:defRPr>
            </a:lvl4pPr>
            <a:lvl5pPr indent="-317500" lvl="4" marL="2286000">
              <a:spcBef>
                <a:spcPts val="0"/>
              </a:spcBef>
              <a:spcAft>
                <a:spcPts val="0"/>
              </a:spcAft>
              <a:buSzPts val="1400"/>
              <a:buFont typeface="Work Sans"/>
              <a:buChar char="○"/>
              <a:defRPr>
                <a:latin typeface="Work Sans"/>
                <a:ea typeface="Work Sans"/>
                <a:cs typeface="Work Sans"/>
                <a:sym typeface="Work Sans"/>
              </a:defRPr>
            </a:lvl5pPr>
            <a:lvl6pPr indent="-317500" lvl="5" marL="2743200">
              <a:spcBef>
                <a:spcPts val="0"/>
              </a:spcBef>
              <a:spcAft>
                <a:spcPts val="0"/>
              </a:spcAft>
              <a:buSzPts val="1400"/>
              <a:buFont typeface="Work Sans"/>
              <a:buChar char="■"/>
              <a:defRPr>
                <a:latin typeface="Work Sans"/>
                <a:ea typeface="Work Sans"/>
                <a:cs typeface="Work Sans"/>
                <a:sym typeface="Work Sans"/>
              </a:defRPr>
            </a:lvl6pPr>
            <a:lvl7pPr indent="-317500" lvl="6" marL="3200400">
              <a:spcBef>
                <a:spcPts val="0"/>
              </a:spcBef>
              <a:spcAft>
                <a:spcPts val="0"/>
              </a:spcAft>
              <a:buSzPts val="1400"/>
              <a:buFont typeface="Work Sans"/>
              <a:buChar char="●"/>
              <a:defRPr>
                <a:latin typeface="Work Sans"/>
                <a:ea typeface="Work Sans"/>
                <a:cs typeface="Work Sans"/>
                <a:sym typeface="Work Sans"/>
              </a:defRPr>
            </a:lvl7pPr>
            <a:lvl8pPr indent="-317500" lvl="7" marL="3657600">
              <a:spcBef>
                <a:spcPts val="0"/>
              </a:spcBef>
              <a:spcAft>
                <a:spcPts val="0"/>
              </a:spcAft>
              <a:buSzPts val="1400"/>
              <a:buFont typeface="Work Sans"/>
              <a:buChar char="○"/>
              <a:defRPr>
                <a:latin typeface="Work Sans"/>
                <a:ea typeface="Work Sans"/>
                <a:cs typeface="Work Sans"/>
                <a:sym typeface="Work Sans"/>
              </a:defRPr>
            </a:lvl8pPr>
            <a:lvl9pPr indent="-317500" lvl="8" marL="4114800">
              <a:spcBef>
                <a:spcPts val="0"/>
              </a:spcBef>
              <a:spcAft>
                <a:spcPts val="0"/>
              </a:spcAft>
              <a:buSzPts val="1400"/>
              <a:buFont typeface="Work Sans"/>
              <a:buChar char="■"/>
              <a:defRPr>
                <a:latin typeface="Work Sans"/>
                <a:ea typeface="Work Sans"/>
                <a:cs typeface="Work Sans"/>
                <a:sym typeface="Work Sans"/>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519750" y="376375"/>
            <a:ext cx="8104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Work Sans"/>
              <a:buNone/>
              <a:defRPr>
                <a:latin typeface="Work Sans"/>
                <a:ea typeface="Work Sans"/>
                <a:cs typeface="Work Sans"/>
                <a:sym typeface="Work Sans"/>
              </a:defRPr>
            </a:lvl1pPr>
            <a:lvl2pPr lvl="1">
              <a:spcBef>
                <a:spcPts val="0"/>
              </a:spcBef>
              <a:spcAft>
                <a:spcPts val="0"/>
              </a:spcAft>
              <a:buSzPts val="2800"/>
              <a:buFont typeface="Work Sans"/>
              <a:buNone/>
              <a:defRPr>
                <a:latin typeface="Work Sans"/>
                <a:ea typeface="Work Sans"/>
                <a:cs typeface="Work Sans"/>
                <a:sym typeface="Work Sans"/>
              </a:defRPr>
            </a:lvl2pPr>
            <a:lvl3pPr lvl="2">
              <a:spcBef>
                <a:spcPts val="0"/>
              </a:spcBef>
              <a:spcAft>
                <a:spcPts val="0"/>
              </a:spcAft>
              <a:buSzPts val="2800"/>
              <a:buFont typeface="Work Sans"/>
              <a:buNone/>
              <a:defRPr>
                <a:latin typeface="Work Sans"/>
                <a:ea typeface="Work Sans"/>
                <a:cs typeface="Work Sans"/>
                <a:sym typeface="Work Sans"/>
              </a:defRPr>
            </a:lvl3pPr>
            <a:lvl4pPr lvl="3">
              <a:spcBef>
                <a:spcPts val="0"/>
              </a:spcBef>
              <a:spcAft>
                <a:spcPts val="0"/>
              </a:spcAft>
              <a:buSzPts val="2800"/>
              <a:buFont typeface="Work Sans"/>
              <a:buNone/>
              <a:defRPr>
                <a:latin typeface="Work Sans"/>
                <a:ea typeface="Work Sans"/>
                <a:cs typeface="Work Sans"/>
                <a:sym typeface="Work Sans"/>
              </a:defRPr>
            </a:lvl4pPr>
            <a:lvl5pPr lvl="4">
              <a:spcBef>
                <a:spcPts val="0"/>
              </a:spcBef>
              <a:spcAft>
                <a:spcPts val="0"/>
              </a:spcAft>
              <a:buSzPts val="2800"/>
              <a:buFont typeface="Work Sans"/>
              <a:buNone/>
              <a:defRPr>
                <a:latin typeface="Work Sans"/>
                <a:ea typeface="Work Sans"/>
                <a:cs typeface="Work Sans"/>
                <a:sym typeface="Work Sans"/>
              </a:defRPr>
            </a:lvl5pPr>
            <a:lvl6pPr lvl="5">
              <a:spcBef>
                <a:spcPts val="0"/>
              </a:spcBef>
              <a:spcAft>
                <a:spcPts val="0"/>
              </a:spcAft>
              <a:buSzPts val="2800"/>
              <a:buFont typeface="Work Sans"/>
              <a:buNone/>
              <a:defRPr>
                <a:latin typeface="Work Sans"/>
                <a:ea typeface="Work Sans"/>
                <a:cs typeface="Work Sans"/>
                <a:sym typeface="Work Sans"/>
              </a:defRPr>
            </a:lvl6pPr>
            <a:lvl7pPr lvl="6">
              <a:spcBef>
                <a:spcPts val="0"/>
              </a:spcBef>
              <a:spcAft>
                <a:spcPts val="0"/>
              </a:spcAft>
              <a:buSzPts val="2800"/>
              <a:buFont typeface="Work Sans"/>
              <a:buNone/>
              <a:defRPr>
                <a:latin typeface="Work Sans"/>
                <a:ea typeface="Work Sans"/>
                <a:cs typeface="Work Sans"/>
                <a:sym typeface="Work Sans"/>
              </a:defRPr>
            </a:lvl7pPr>
            <a:lvl8pPr lvl="7">
              <a:spcBef>
                <a:spcPts val="0"/>
              </a:spcBef>
              <a:spcAft>
                <a:spcPts val="0"/>
              </a:spcAft>
              <a:buSzPts val="2800"/>
              <a:buFont typeface="Work Sans"/>
              <a:buNone/>
              <a:defRPr>
                <a:latin typeface="Work Sans"/>
                <a:ea typeface="Work Sans"/>
                <a:cs typeface="Work Sans"/>
                <a:sym typeface="Work Sans"/>
              </a:defRPr>
            </a:lvl8pPr>
            <a:lvl9pPr lvl="8">
              <a:spcBef>
                <a:spcPts val="0"/>
              </a:spcBef>
              <a:spcAft>
                <a:spcPts val="0"/>
              </a:spcAft>
              <a:buSzPts val="2800"/>
              <a:buFont typeface="Work Sans"/>
              <a:buNone/>
              <a:defRPr>
                <a:latin typeface="Work Sans"/>
                <a:ea typeface="Work Sans"/>
                <a:cs typeface="Work Sans"/>
                <a:sym typeface="Work Sans"/>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Work Sans"/>
              <a:buChar char="●"/>
              <a:defRPr sz="1400">
                <a:latin typeface="Work Sans"/>
                <a:ea typeface="Work Sans"/>
                <a:cs typeface="Work Sans"/>
                <a:sym typeface="Work Sans"/>
              </a:defRPr>
            </a:lvl1pPr>
            <a:lvl2pPr indent="-304800" lvl="1" marL="914400">
              <a:spcBef>
                <a:spcPts val="0"/>
              </a:spcBef>
              <a:spcAft>
                <a:spcPts val="0"/>
              </a:spcAft>
              <a:buSzPts val="1200"/>
              <a:buFont typeface="Work Sans"/>
              <a:buChar char="○"/>
              <a:defRPr sz="1200">
                <a:latin typeface="Work Sans"/>
                <a:ea typeface="Work Sans"/>
                <a:cs typeface="Work Sans"/>
                <a:sym typeface="Work Sans"/>
              </a:defRPr>
            </a:lvl2pPr>
            <a:lvl3pPr indent="-304800" lvl="2" marL="1371600">
              <a:spcBef>
                <a:spcPts val="0"/>
              </a:spcBef>
              <a:spcAft>
                <a:spcPts val="0"/>
              </a:spcAft>
              <a:buSzPts val="1200"/>
              <a:buFont typeface="Work Sans"/>
              <a:buChar char="■"/>
              <a:defRPr sz="1200">
                <a:latin typeface="Work Sans"/>
                <a:ea typeface="Work Sans"/>
                <a:cs typeface="Work Sans"/>
                <a:sym typeface="Work Sans"/>
              </a:defRPr>
            </a:lvl3pPr>
            <a:lvl4pPr indent="-304800" lvl="3" marL="1828800">
              <a:spcBef>
                <a:spcPts val="0"/>
              </a:spcBef>
              <a:spcAft>
                <a:spcPts val="0"/>
              </a:spcAft>
              <a:buSzPts val="1200"/>
              <a:buFont typeface="Work Sans"/>
              <a:buChar char="●"/>
              <a:defRPr sz="1200">
                <a:latin typeface="Work Sans"/>
                <a:ea typeface="Work Sans"/>
                <a:cs typeface="Work Sans"/>
                <a:sym typeface="Work Sans"/>
              </a:defRPr>
            </a:lvl4pPr>
            <a:lvl5pPr indent="-304800" lvl="4" marL="2286000">
              <a:spcBef>
                <a:spcPts val="0"/>
              </a:spcBef>
              <a:spcAft>
                <a:spcPts val="0"/>
              </a:spcAft>
              <a:buSzPts val="1200"/>
              <a:buFont typeface="Work Sans"/>
              <a:buChar char="○"/>
              <a:defRPr sz="1200">
                <a:latin typeface="Work Sans"/>
                <a:ea typeface="Work Sans"/>
                <a:cs typeface="Work Sans"/>
                <a:sym typeface="Work Sans"/>
              </a:defRPr>
            </a:lvl5pPr>
            <a:lvl6pPr indent="-304800" lvl="5" marL="2743200">
              <a:spcBef>
                <a:spcPts val="0"/>
              </a:spcBef>
              <a:spcAft>
                <a:spcPts val="0"/>
              </a:spcAft>
              <a:buSzPts val="1200"/>
              <a:buFont typeface="Work Sans"/>
              <a:buChar char="■"/>
              <a:defRPr sz="1200">
                <a:latin typeface="Work Sans"/>
                <a:ea typeface="Work Sans"/>
                <a:cs typeface="Work Sans"/>
                <a:sym typeface="Work Sans"/>
              </a:defRPr>
            </a:lvl6pPr>
            <a:lvl7pPr indent="-304800" lvl="6" marL="3200400">
              <a:spcBef>
                <a:spcPts val="0"/>
              </a:spcBef>
              <a:spcAft>
                <a:spcPts val="0"/>
              </a:spcAft>
              <a:buSzPts val="1200"/>
              <a:buFont typeface="Work Sans"/>
              <a:buChar char="●"/>
              <a:defRPr sz="1200">
                <a:latin typeface="Work Sans"/>
                <a:ea typeface="Work Sans"/>
                <a:cs typeface="Work Sans"/>
                <a:sym typeface="Work Sans"/>
              </a:defRPr>
            </a:lvl7pPr>
            <a:lvl8pPr indent="-304800" lvl="7" marL="3657600">
              <a:spcBef>
                <a:spcPts val="0"/>
              </a:spcBef>
              <a:spcAft>
                <a:spcPts val="0"/>
              </a:spcAft>
              <a:buSzPts val="1200"/>
              <a:buFont typeface="Work Sans"/>
              <a:buChar char="○"/>
              <a:defRPr sz="1200">
                <a:latin typeface="Work Sans"/>
                <a:ea typeface="Work Sans"/>
                <a:cs typeface="Work Sans"/>
                <a:sym typeface="Work Sans"/>
              </a:defRPr>
            </a:lvl8pPr>
            <a:lvl9pPr indent="-304800" lvl="8" marL="4114800">
              <a:spcBef>
                <a:spcPts val="0"/>
              </a:spcBef>
              <a:spcAft>
                <a:spcPts val="0"/>
              </a:spcAft>
              <a:buSzPts val="1200"/>
              <a:buFont typeface="Work Sans"/>
              <a:buChar char="■"/>
              <a:defRPr sz="1200">
                <a:latin typeface="Work Sans"/>
                <a:ea typeface="Work Sans"/>
                <a:cs typeface="Work Sans"/>
                <a:sym typeface="Work Sans"/>
              </a:defRPr>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Work Sans"/>
              <a:buChar char="●"/>
              <a:defRPr sz="1400">
                <a:latin typeface="Work Sans"/>
                <a:ea typeface="Work Sans"/>
                <a:cs typeface="Work Sans"/>
                <a:sym typeface="Work Sans"/>
              </a:defRPr>
            </a:lvl1pPr>
            <a:lvl2pPr indent="-304800" lvl="1" marL="914400">
              <a:spcBef>
                <a:spcPts val="0"/>
              </a:spcBef>
              <a:spcAft>
                <a:spcPts val="0"/>
              </a:spcAft>
              <a:buSzPts val="1200"/>
              <a:buFont typeface="Work Sans"/>
              <a:buChar char="○"/>
              <a:defRPr sz="1200">
                <a:latin typeface="Work Sans"/>
                <a:ea typeface="Work Sans"/>
                <a:cs typeface="Work Sans"/>
                <a:sym typeface="Work Sans"/>
              </a:defRPr>
            </a:lvl2pPr>
            <a:lvl3pPr indent="-304800" lvl="2" marL="1371600">
              <a:spcBef>
                <a:spcPts val="0"/>
              </a:spcBef>
              <a:spcAft>
                <a:spcPts val="0"/>
              </a:spcAft>
              <a:buSzPts val="1200"/>
              <a:buFont typeface="Work Sans"/>
              <a:buChar char="■"/>
              <a:defRPr sz="1200">
                <a:latin typeface="Work Sans"/>
                <a:ea typeface="Work Sans"/>
                <a:cs typeface="Work Sans"/>
                <a:sym typeface="Work Sans"/>
              </a:defRPr>
            </a:lvl3pPr>
            <a:lvl4pPr indent="-304800" lvl="3" marL="1828800">
              <a:spcBef>
                <a:spcPts val="0"/>
              </a:spcBef>
              <a:spcAft>
                <a:spcPts val="0"/>
              </a:spcAft>
              <a:buSzPts val="1200"/>
              <a:buFont typeface="Work Sans"/>
              <a:buChar char="●"/>
              <a:defRPr sz="1200">
                <a:latin typeface="Work Sans"/>
                <a:ea typeface="Work Sans"/>
                <a:cs typeface="Work Sans"/>
                <a:sym typeface="Work Sans"/>
              </a:defRPr>
            </a:lvl4pPr>
            <a:lvl5pPr indent="-304800" lvl="4" marL="2286000">
              <a:spcBef>
                <a:spcPts val="0"/>
              </a:spcBef>
              <a:spcAft>
                <a:spcPts val="0"/>
              </a:spcAft>
              <a:buSzPts val="1200"/>
              <a:buFont typeface="Work Sans"/>
              <a:buChar char="○"/>
              <a:defRPr sz="1200">
                <a:latin typeface="Work Sans"/>
                <a:ea typeface="Work Sans"/>
                <a:cs typeface="Work Sans"/>
                <a:sym typeface="Work Sans"/>
              </a:defRPr>
            </a:lvl5pPr>
            <a:lvl6pPr indent="-304800" lvl="5" marL="2743200">
              <a:spcBef>
                <a:spcPts val="0"/>
              </a:spcBef>
              <a:spcAft>
                <a:spcPts val="0"/>
              </a:spcAft>
              <a:buSzPts val="1200"/>
              <a:buFont typeface="Work Sans"/>
              <a:buChar char="■"/>
              <a:defRPr sz="1200">
                <a:latin typeface="Work Sans"/>
                <a:ea typeface="Work Sans"/>
                <a:cs typeface="Work Sans"/>
                <a:sym typeface="Work Sans"/>
              </a:defRPr>
            </a:lvl6pPr>
            <a:lvl7pPr indent="-304800" lvl="6" marL="3200400">
              <a:spcBef>
                <a:spcPts val="0"/>
              </a:spcBef>
              <a:spcAft>
                <a:spcPts val="0"/>
              </a:spcAft>
              <a:buSzPts val="1200"/>
              <a:buFont typeface="Work Sans"/>
              <a:buChar char="●"/>
              <a:defRPr sz="1200">
                <a:latin typeface="Work Sans"/>
                <a:ea typeface="Work Sans"/>
                <a:cs typeface="Work Sans"/>
                <a:sym typeface="Work Sans"/>
              </a:defRPr>
            </a:lvl7pPr>
            <a:lvl8pPr indent="-304800" lvl="7" marL="3657600">
              <a:spcBef>
                <a:spcPts val="0"/>
              </a:spcBef>
              <a:spcAft>
                <a:spcPts val="0"/>
              </a:spcAft>
              <a:buSzPts val="1200"/>
              <a:buFont typeface="Work Sans"/>
              <a:buChar char="○"/>
              <a:defRPr sz="1200">
                <a:latin typeface="Work Sans"/>
                <a:ea typeface="Work Sans"/>
                <a:cs typeface="Work Sans"/>
                <a:sym typeface="Work Sans"/>
              </a:defRPr>
            </a:lvl8pPr>
            <a:lvl9pPr indent="-304800" lvl="8" marL="4114800">
              <a:spcBef>
                <a:spcPts val="0"/>
              </a:spcBef>
              <a:spcAft>
                <a:spcPts val="0"/>
              </a:spcAft>
              <a:buSzPts val="1200"/>
              <a:buFont typeface="Work Sans"/>
              <a:buChar char="■"/>
              <a:defRPr sz="1200">
                <a:latin typeface="Work Sans"/>
                <a:ea typeface="Work Sans"/>
                <a:cs typeface="Work Sans"/>
                <a:sym typeface="Work Sans"/>
              </a:defRPr>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519750" y="376375"/>
            <a:ext cx="8104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Work Sans"/>
              <a:buNone/>
              <a:defRPr>
                <a:latin typeface="Work Sans"/>
                <a:ea typeface="Work Sans"/>
                <a:cs typeface="Work Sans"/>
                <a:sym typeface="Work Sans"/>
              </a:defRPr>
            </a:lvl1pPr>
            <a:lvl2pPr lvl="1">
              <a:spcBef>
                <a:spcPts val="0"/>
              </a:spcBef>
              <a:spcAft>
                <a:spcPts val="0"/>
              </a:spcAft>
              <a:buSzPts val="2800"/>
              <a:buFont typeface="Work Sans"/>
              <a:buNone/>
              <a:defRPr>
                <a:latin typeface="Work Sans"/>
                <a:ea typeface="Work Sans"/>
                <a:cs typeface="Work Sans"/>
                <a:sym typeface="Work Sans"/>
              </a:defRPr>
            </a:lvl2pPr>
            <a:lvl3pPr lvl="2">
              <a:spcBef>
                <a:spcPts val="0"/>
              </a:spcBef>
              <a:spcAft>
                <a:spcPts val="0"/>
              </a:spcAft>
              <a:buSzPts val="2800"/>
              <a:buFont typeface="Work Sans"/>
              <a:buNone/>
              <a:defRPr>
                <a:latin typeface="Work Sans"/>
                <a:ea typeface="Work Sans"/>
                <a:cs typeface="Work Sans"/>
                <a:sym typeface="Work Sans"/>
              </a:defRPr>
            </a:lvl3pPr>
            <a:lvl4pPr lvl="3">
              <a:spcBef>
                <a:spcPts val="0"/>
              </a:spcBef>
              <a:spcAft>
                <a:spcPts val="0"/>
              </a:spcAft>
              <a:buSzPts val="2800"/>
              <a:buFont typeface="Work Sans"/>
              <a:buNone/>
              <a:defRPr>
                <a:latin typeface="Work Sans"/>
                <a:ea typeface="Work Sans"/>
                <a:cs typeface="Work Sans"/>
                <a:sym typeface="Work Sans"/>
              </a:defRPr>
            </a:lvl4pPr>
            <a:lvl5pPr lvl="4">
              <a:spcBef>
                <a:spcPts val="0"/>
              </a:spcBef>
              <a:spcAft>
                <a:spcPts val="0"/>
              </a:spcAft>
              <a:buSzPts val="2800"/>
              <a:buFont typeface="Work Sans"/>
              <a:buNone/>
              <a:defRPr>
                <a:latin typeface="Work Sans"/>
                <a:ea typeface="Work Sans"/>
                <a:cs typeface="Work Sans"/>
                <a:sym typeface="Work Sans"/>
              </a:defRPr>
            </a:lvl5pPr>
            <a:lvl6pPr lvl="5">
              <a:spcBef>
                <a:spcPts val="0"/>
              </a:spcBef>
              <a:spcAft>
                <a:spcPts val="0"/>
              </a:spcAft>
              <a:buSzPts val="2800"/>
              <a:buFont typeface="Work Sans"/>
              <a:buNone/>
              <a:defRPr>
                <a:latin typeface="Work Sans"/>
                <a:ea typeface="Work Sans"/>
                <a:cs typeface="Work Sans"/>
                <a:sym typeface="Work Sans"/>
              </a:defRPr>
            </a:lvl6pPr>
            <a:lvl7pPr lvl="6">
              <a:spcBef>
                <a:spcPts val="0"/>
              </a:spcBef>
              <a:spcAft>
                <a:spcPts val="0"/>
              </a:spcAft>
              <a:buSzPts val="2800"/>
              <a:buFont typeface="Work Sans"/>
              <a:buNone/>
              <a:defRPr>
                <a:latin typeface="Work Sans"/>
                <a:ea typeface="Work Sans"/>
                <a:cs typeface="Work Sans"/>
                <a:sym typeface="Work Sans"/>
              </a:defRPr>
            </a:lvl7pPr>
            <a:lvl8pPr lvl="7">
              <a:spcBef>
                <a:spcPts val="0"/>
              </a:spcBef>
              <a:spcAft>
                <a:spcPts val="0"/>
              </a:spcAft>
              <a:buSzPts val="2800"/>
              <a:buFont typeface="Work Sans"/>
              <a:buNone/>
              <a:defRPr>
                <a:latin typeface="Work Sans"/>
                <a:ea typeface="Work Sans"/>
                <a:cs typeface="Work Sans"/>
                <a:sym typeface="Work Sans"/>
              </a:defRPr>
            </a:lvl8pPr>
            <a:lvl9pPr lvl="8">
              <a:spcBef>
                <a:spcPts val="0"/>
              </a:spcBef>
              <a:spcAft>
                <a:spcPts val="0"/>
              </a:spcAft>
              <a:buSzPts val="2800"/>
              <a:buFont typeface="Work Sans"/>
              <a:buNone/>
              <a:defRPr>
                <a:latin typeface="Work Sans"/>
                <a:ea typeface="Work Sans"/>
                <a:cs typeface="Work Sans"/>
                <a:sym typeface="Work Sans"/>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Font typeface="Work Sans"/>
              <a:buNone/>
              <a:defRPr sz="2400">
                <a:latin typeface="Work Sans"/>
                <a:ea typeface="Work Sans"/>
                <a:cs typeface="Work Sans"/>
                <a:sym typeface="Work Sans"/>
              </a:defRPr>
            </a:lvl1pPr>
            <a:lvl2pPr lvl="1">
              <a:spcBef>
                <a:spcPts val="0"/>
              </a:spcBef>
              <a:spcAft>
                <a:spcPts val="0"/>
              </a:spcAft>
              <a:buSzPts val="2400"/>
              <a:buFont typeface="Work Sans"/>
              <a:buNone/>
              <a:defRPr sz="2400">
                <a:latin typeface="Work Sans"/>
                <a:ea typeface="Work Sans"/>
                <a:cs typeface="Work Sans"/>
                <a:sym typeface="Work Sans"/>
              </a:defRPr>
            </a:lvl2pPr>
            <a:lvl3pPr lvl="2">
              <a:spcBef>
                <a:spcPts val="0"/>
              </a:spcBef>
              <a:spcAft>
                <a:spcPts val="0"/>
              </a:spcAft>
              <a:buSzPts val="2400"/>
              <a:buFont typeface="Work Sans"/>
              <a:buNone/>
              <a:defRPr sz="2400">
                <a:latin typeface="Work Sans"/>
                <a:ea typeface="Work Sans"/>
                <a:cs typeface="Work Sans"/>
                <a:sym typeface="Work Sans"/>
              </a:defRPr>
            </a:lvl3pPr>
            <a:lvl4pPr lvl="3">
              <a:spcBef>
                <a:spcPts val="0"/>
              </a:spcBef>
              <a:spcAft>
                <a:spcPts val="0"/>
              </a:spcAft>
              <a:buSzPts val="2400"/>
              <a:buFont typeface="Work Sans"/>
              <a:buNone/>
              <a:defRPr sz="2400">
                <a:latin typeface="Work Sans"/>
                <a:ea typeface="Work Sans"/>
                <a:cs typeface="Work Sans"/>
                <a:sym typeface="Work Sans"/>
              </a:defRPr>
            </a:lvl4pPr>
            <a:lvl5pPr lvl="4">
              <a:spcBef>
                <a:spcPts val="0"/>
              </a:spcBef>
              <a:spcAft>
                <a:spcPts val="0"/>
              </a:spcAft>
              <a:buSzPts val="2400"/>
              <a:buFont typeface="Work Sans"/>
              <a:buNone/>
              <a:defRPr sz="2400">
                <a:latin typeface="Work Sans"/>
                <a:ea typeface="Work Sans"/>
                <a:cs typeface="Work Sans"/>
                <a:sym typeface="Work Sans"/>
              </a:defRPr>
            </a:lvl5pPr>
            <a:lvl6pPr lvl="5">
              <a:spcBef>
                <a:spcPts val="0"/>
              </a:spcBef>
              <a:spcAft>
                <a:spcPts val="0"/>
              </a:spcAft>
              <a:buSzPts val="2400"/>
              <a:buFont typeface="Work Sans"/>
              <a:buNone/>
              <a:defRPr sz="2400">
                <a:latin typeface="Work Sans"/>
                <a:ea typeface="Work Sans"/>
                <a:cs typeface="Work Sans"/>
                <a:sym typeface="Work Sans"/>
              </a:defRPr>
            </a:lvl6pPr>
            <a:lvl7pPr lvl="6">
              <a:spcBef>
                <a:spcPts val="0"/>
              </a:spcBef>
              <a:spcAft>
                <a:spcPts val="0"/>
              </a:spcAft>
              <a:buSzPts val="2400"/>
              <a:buFont typeface="Work Sans"/>
              <a:buNone/>
              <a:defRPr sz="2400">
                <a:latin typeface="Work Sans"/>
                <a:ea typeface="Work Sans"/>
                <a:cs typeface="Work Sans"/>
                <a:sym typeface="Work Sans"/>
              </a:defRPr>
            </a:lvl7pPr>
            <a:lvl8pPr lvl="7">
              <a:spcBef>
                <a:spcPts val="0"/>
              </a:spcBef>
              <a:spcAft>
                <a:spcPts val="0"/>
              </a:spcAft>
              <a:buSzPts val="2400"/>
              <a:buFont typeface="Work Sans"/>
              <a:buNone/>
              <a:defRPr sz="2400">
                <a:latin typeface="Work Sans"/>
                <a:ea typeface="Work Sans"/>
                <a:cs typeface="Work Sans"/>
                <a:sym typeface="Work Sans"/>
              </a:defRPr>
            </a:lvl8pPr>
            <a:lvl9pPr lvl="8">
              <a:spcBef>
                <a:spcPts val="0"/>
              </a:spcBef>
              <a:spcAft>
                <a:spcPts val="0"/>
              </a:spcAft>
              <a:buSzPts val="2400"/>
              <a:buFont typeface="Work Sans"/>
              <a:buNone/>
              <a:defRPr sz="2400">
                <a:latin typeface="Work Sans"/>
                <a:ea typeface="Work Sans"/>
                <a:cs typeface="Work Sans"/>
                <a:sym typeface="Work Sans"/>
              </a:defRPr>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Work Sans"/>
              <a:buChar char="●"/>
              <a:defRPr sz="1200">
                <a:latin typeface="Work Sans"/>
                <a:ea typeface="Work Sans"/>
                <a:cs typeface="Work Sans"/>
                <a:sym typeface="Work Sans"/>
              </a:defRPr>
            </a:lvl1pPr>
            <a:lvl2pPr indent="-304800" lvl="1" marL="914400">
              <a:spcBef>
                <a:spcPts val="0"/>
              </a:spcBef>
              <a:spcAft>
                <a:spcPts val="0"/>
              </a:spcAft>
              <a:buSzPts val="1200"/>
              <a:buFont typeface="Work Sans"/>
              <a:buChar char="○"/>
              <a:defRPr sz="1200">
                <a:latin typeface="Work Sans"/>
                <a:ea typeface="Work Sans"/>
                <a:cs typeface="Work Sans"/>
                <a:sym typeface="Work Sans"/>
              </a:defRPr>
            </a:lvl2pPr>
            <a:lvl3pPr indent="-304800" lvl="2" marL="1371600">
              <a:spcBef>
                <a:spcPts val="0"/>
              </a:spcBef>
              <a:spcAft>
                <a:spcPts val="0"/>
              </a:spcAft>
              <a:buSzPts val="1200"/>
              <a:buFont typeface="Work Sans"/>
              <a:buChar char="■"/>
              <a:defRPr sz="1200">
                <a:latin typeface="Work Sans"/>
                <a:ea typeface="Work Sans"/>
                <a:cs typeface="Work Sans"/>
                <a:sym typeface="Work Sans"/>
              </a:defRPr>
            </a:lvl3pPr>
            <a:lvl4pPr indent="-304800" lvl="3" marL="1828800">
              <a:spcBef>
                <a:spcPts val="0"/>
              </a:spcBef>
              <a:spcAft>
                <a:spcPts val="0"/>
              </a:spcAft>
              <a:buSzPts val="1200"/>
              <a:buFont typeface="Work Sans"/>
              <a:buChar char="●"/>
              <a:defRPr sz="1200">
                <a:latin typeface="Work Sans"/>
                <a:ea typeface="Work Sans"/>
                <a:cs typeface="Work Sans"/>
                <a:sym typeface="Work Sans"/>
              </a:defRPr>
            </a:lvl4pPr>
            <a:lvl5pPr indent="-304800" lvl="4" marL="2286000">
              <a:spcBef>
                <a:spcPts val="0"/>
              </a:spcBef>
              <a:spcAft>
                <a:spcPts val="0"/>
              </a:spcAft>
              <a:buSzPts val="1200"/>
              <a:buFont typeface="Work Sans"/>
              <a:buChar char="○"/>
              <a:defRPr sz="1200">
                <a:latin typeface="Work Sans"/>
                <a:ea typeface="Work Sans"/>
                <a:cs typeface="Work Sans"/>
                <a:sym typeface="Work Sans"/>
              </a:defRPr>
            </a:lvl5pPr>
            <a:lvl6pPr indent="-304800" lvl="5" marL="2743200">
              <a:spcBef>
                <a:spcPts val="0"/>
              </a:spcBef>
              <a:spcAft>
                <a:spcPts val="0"/>
              </a:spcAft>
              <a:buSzPts val="1200"/>
              <a:buFont typeface="Work Sans"/>
              <a:buChar char="■"/>
              <a:defRPr sz="1200">
                <a:latin typeface="Work Sans"/>
                <a:ea typeface="Work Sans"/>
                <a:cs typeface="Work Sans"/>
                <a:sym typeface="Work Sans"/>
              </a:defRPr>
            </a:lvl6pPr>
            <a:lvl7pPr indent="-304800" lvl="6" marL="3200400">
              <a:spcBef>
                <a:spcPts val="0"/>
              </a:spcBef>
              <a:spcAft>
                <a:spcPts val="0"/>
              </a:spcAft>
              <a:buSzPts val="1200"/>
              <a:buFont typeface="Work Sans"/>
              <a:buChar char="●"/>
              <a:defRPr sz="1200">
                <a:latin typeface="Work Sans"/>
                <a:ea typeface="Work Sans"/>
                <a:cs typeface="Work Sans"/>
                <a:sym typeface="Work Sans"/>
              </a:defRPr>
            </a:lvl7pPr>
            <a:lvl8pPr indent="-304800" lvl="7" marL="3657600">
              <a:spcBef>
                <a:spcPts val="0"/>
              </a:spcBef>
              <a:spcAft>
                <a:spcPts val="0"/>
              </a:spcAft>
              <a:buSzPts val="1200"/>
              <a:buFont typeface="Work Sans"/>
              <a:buChar char="○"/>
              <a:defRPr sz="1200">
                <a:latin typeface="Work Sans"/>
                <a:ea typeface="Work Sans"/>
                <a:cs typeface="Work Sans"/>
                <a:sym typeface="Work Sans"/>
              </a:defRPr>
            </a:lvl8pPr>
            <a:lvl9pPr indent="-304800" lvl="8" marL="4114800">
              <a:spcBef>
                <a:spcPts val="0"/>
              </a:spcBef>
              <a:spcAft>
                <a:spcPts val="0"/>
              </a:spcAft>
              <a:buSzPts val="1200"/>
              <a:buFont typeface="Work Sans"/>
              <a:buChar char="■"/>
              <a:defRPr sz="1200">
                <a:latin typeface="Work Sans"/>
                <a:ea typeface="Work Sans"/>
                <a:cs typeface="Work Sans"/>
                <a:sym typeface="Work Sans"/>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Font typeface="Work Sans"/>
              <a:buNone/>
              <a:defRPr sz="4800">
                <a:latin typeface="Work Sans"/>
                <a:ea typeface="Work Sans"/>
                <a:cs typeface="Work Sans"/>
                <a:sym typeface="Work Sans"/>
              </a:defRPr>
            </a:lvl1pPr>
            <a:lvl2pPr lvl="1">
              <a:spcBef>
                <a:spcPts val="0"/>
              </a:spcBef>
              <a:spcAft>
                <a:spcPts val="0"/>
              </a:spcAft>
              <a:buSzPts val="4800"/>
              <a:buFont typeface="Work Sans"/>
              <a:buNone/>
              <a:defRPr sz="4800">
                <a:latin typeface="Work Sans"/>
                <a:ea typeface="Work Sans"/>
                <a:cs typeface="Work Sans"/>
                <a:sym typeface="Work Sans"/>
              </a:defRPr>
            </a:lvl2pPr>
            <a:lvl3pPr lvl="2">
              <a:spcBef>
                <a:spcPts val="0"/>
              </a:spcBef>
              <a:spcAft>
                <a:spcPts val="0"/>
              </a:spcAft>
              <a:buSzPts val="4800"/>
              <a:buFont typeface="Work Sans"/>
              <a:buNone/>
              <a:defRPr sz="4800">
                <a:latin typeface="Work Sans"/>
                <a:ea typeface="Work Sans"/>
                <a:cs typeface="Work Sans"/>
                <a:sym typeface="Work Sans"/>
              </a:defRPr>
            </a:lvl3pPr>
            <a:lvl4pPr lvl="3">
              <a:spcBef>
                <a:spcPts val="0"/>
              </a:spcBef>
              <a:spcAft>
                <a:spcPts val="0"/>
              </a:spcAft>
              <a:buSzPts val="4800"/>
              <a:buFont typeface="Work Sans"/>
              <a:buNone/>
              <a:defRPr sz="4800">
                <a:latin typeface="Work Sans"/>
                <a:ea typeface="Work Sans"/>
                <a:cs typeface="Work Sans"/>
                <a:sym typeface="Work Sans"/>
              </a:defRPr>
            </a:lvl4pPr>
            <a:lvl5pPr lvl="4">
              <a:spcBef>
                <a:spcPts val="0"/>
              </a:spcBef>
              <a:spcAft>
                <a:spcPts val="0"/>
              </a:spcAft>
              <a:buSzPts val="4800"/>
              <a:buFont typeface="Work Sans"/>
              <a:buNone/>
              <a:defRPr sz="4800">
                <a:latin typeface="Work Sans"/>
                <a:ea typeface="Work Sans"/>
                <a:cs typeface="Work Sans"/>
                <a:sym typeface="Work Sans"/>
              </a:defRPr>
            </a:lvl5pPr>
            <a:lvl6pPr lvl="5">
              <a:spcBef>
                <a:spcPts val="0"/>
              </a:spcBef>
              <a:spcAft>
                <a:spcPts val="0"/>
              </a:spcAft>
              <a:buSzPts val="4800"/>
              <a:buFont typeface="Work Sans"/>
              <a:buNone/>
              <a:defRPr sz="4800">
                <a:latin typeface="Work Sans"/>
                <a:ea typeface="Work Sans"/>
                <a:cs typeface="Work Sans"/>
                <a:sym typeface="Work Sans"/>
              </a:defRPr>
            </a:lvl6pPr>
            <a:lvl7pPr lvl="6">
              <a:spcBef>
                <a:spcPts val="0"/>
              </a:spcBef>
              <a:spcAft>
                <a:spcPts val="0"/>
              </a:spcAft>
              <a:buSzPts val="4800"/>
              <a:buFont typeface="Work Sans"/>
              <a:buNone/>
              <a:defRPr sz="4800">
                <a:latin typeface="Work Sans"/>
                <a:ea typeface="Work Sans"/>
                <a:cs typeface="Work Sans"/>
                <a:sym typeface="Work Sans"/>
              </a:defRPr>
            </a:lvl7pPr>
            <a:lvl8pPr lvl="7">
              <a:spcBef>
                <a:spcPts val="0"/>
              </a:spcBef>
              <a:spcAft>
                <a:spcPts val="0"/>
              </a:spcAft>
              <a:buSzPts val="4800"/>
              <a:buFont typeface="Work Sans"/>
              <a:buNone/>
              <a:defRPr sz="4800">
                <a:latin typeface="Work Sans"/>
                <a:ea typeface="Work Sans"/>
                <a:cs typeface="Work Sans"/>
                <a:sym typeface="Work Sans"/>
              </a:defRPr>
            </a:lvl8pPr>
            <a:lvl9pPr lvl="8">
              <a:spcBef>
                <a:spcPts val="0"/>
              </a:spcBef>
              <a:spcAft>
                <a:spcPts val="0"/>
              </a:spcAft>
              <a:buSzPts val="4800"/>
              <a:buFont typeface="Work Sans"/>
              <a:buNone/>
              <a:defRPr sz="4800">
                <a:latin typeface="Work Sans"/>
                <a:ea typeface="Work Sans"/>
                <a:cs typeface="Work Sans"/>
                <a:sym typeface="Work Sans"/>
              </a:defRPr>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Work Sans"/>
              <a:ea typeface="Work Sans"/>
              <a:cs typeface="Work Sans"/>
              <a:sym typeface="Work Sans"/>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Font typeface="Work Sans"/>
              <a:buNone/>
              <a:defRPr sz="4200">
                <a:latin typeface="Work Sans"/>
                <a:ea typeface="Work Sans"/>
                <a:cs typeface="Work Sans"/>
                <a:sym typeface="Work Sans"/>
              </a:defRPr>
            </a:lvl1pPr>
            <a:lvl2pPr lvl="1" algn="ctr">
              <a:spcBef>
                <a:spcPts val="0"/>
              </a:spcBef>
              <a:spcAft>
                <a:spcPts val="0"/>
              </a:spcAft>
              <a:buSzPts val="4200"/>
              <a:buFont typeface="Work Sans"/>
              <a:buNone/>
              <a:defRPr sz="4200">
                <a:latin typeface="Work Sans"/>
                <a:ea typeface="Work Sans"/>
                <a:cs typeface="Work Sans"/>
                <a:sym typeface="Work Sans"/>
              </a:defRPr>
            </a:lvl2pPr>
            <a:lvl3pPr lvl="2" algn="ctr">
              <a:spcBef>
                <a:spcPts val="0"/>
              </a:spcBef>
              <a:spcAft>
                <a:spcPts val="0"/>
              </a:spcAft>
              <a:buSzPts val="4200"/>
              <a:buFont typeface="Work Sans"/>
              <a:buNone/>
              <a:defRPr sz="4200">
                <a:latin typeface="Work Sans"/>
                <a:ea typeface="Work Sans"/>
                <a:cs typeface="Work Sans"/>
                <a:sym typeface="Work Sans"/>
              </a:defRPr>
            </a:lvl3pPr>
            <a:lvl4pPr lvl="3" algn="ctr">
              <a:spcBef>
                <a:spcPts val="0"/>
              </a:spcBef>
              <a:spcAft>
                <a:spcPts val="0"/>
              </a:spcAft>
              <a:buSzPts val="4200"/>
              <a:buFont typeface="Work Sans"/>
              <a:buNone/>
              <a:defRPr sz="4200">
                <a:latin typeface="Work Sans"/>
                <a:ea typeface="Work Sans"/>
                <a:cs typeface="Work Sans"/>
                <a:sym typeface="Work Sans"/>
              </a:defRPr>
            </a:lvl4pPr>
            <a:lvl5pPr lvl="4" algn="ctr">
              <a:spcBef>
                <a:spcPts val="0"/>
              </a:spcBef>
              <a:spcAft>
                <a:spcPts val="0"/>
              </a:spcAft>
              <a:buSzPts val="4200"/>
              <a:buFont typeface="Work Sans"/>
              <a:buNone/>
              <a:defRPr sz="4200">
                <a:latin typeface="Work Sans"/>
                <a:ea typeface="Work Sans"/>
                <a:cs typeface="Work Sans"/>
                <a:sym typeface="Work Sans"/>
              </a:defRPr>
            </a:lvl5pPr>
            <a:lvl6pPr lvl="5" algn="ctr">
              <a:spcBef>
                <a:spcPts val="0"/>
              </a:spcBef>
              <a:spcAft>
                <a:spcPts val="0"/>
              </a:spcAft>
              <a:buSzPts val="4200"/>
              <a:buFont typeface="Work Sans"/>
              <a:buNone/>
              <a:defRPr sz="4200">
                <a:latin typeface="Work Sans"/>
                <a:ea typeface="Work Sans"/>
                <a:cs typeface="Work Sans"/>
                <a:sym typeface="Work Sans"/>
              </a:defRPr>
            </a:lvl6pPr>
            <a:lvl7pPr lvl="6" algn="ctr">
              <a:spcBef>
                <a:spcPts val="0"/>
              </a:spcBef>
              <a:spcAft>
                <a:spcPts val="0"/>
              </a:spcAft>
              <a:buSzPts val="4200"/>
              <a:buFont typeface="Work Sans"/>
              <a:buNone/>
              <a:defRPr sz="4200">
                <a:latin typeface="Work Sans"/>
                <a:ea typeface="Work Sans"/>
                <a:cs typeface="Work Sans"/>
                <a:sym typeface="Work Sans"/>
              </a:defRPr>
            </a:lvl7pPr>
            <a:lvl8pPr lvl="7" algn="ctr">
              <a:spcBef>
                <a:spcPts val="0"/>
              </a:spcBef>
              <a:spcAft>
                <a:spcPts val="0"/>
              </a:spcAft>
              <a:buSzPts val="4200"/>
              <a:buFont typeface="Work Sans"/>
              <a:buNone/>
              <a:defRPr sz="4200">
                <a:latin typeface="Work Sans"/>
                <a:ea typeface="Work Sans"/>
                <a:cs typeface="Work Sans"/>
                <a:sym typeface="Work Sans"/>
              </a:defRPr>
            </a:lvl8pPr>
            <a:lvl9pPr lvl="8" algn="ctr">
              <a:spcBef>
                <a:spcPts val="0"/>
              </a:spcBef>
              <a:spcAft>
                <a:spcPts val="0"/>
              </a:spcAft>
              <a:buSzPts val="4200"/>
              <a:buFont typeface="Work Sans"/>
              <a:buNone/>
              <a:defRPr sz="4200">
                <a:latin typeface="Work Sans"/>
                <a:ea typeface="Work Sans"/>
                <a:cs typeface="Work Sans"/>
                <a:sym typeface="Work Sans"/>
              </a:defRPr>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Work Sans"/>
              <a:buNone/>
              <a:defRPr sz="2100">
                <a:latin typeface="Work Sans"/>
                <a:ea typeface="Work Sans"/>
                <a:cs typeface="Work Sans"/>
                <a:sym typeface="Work Sans"/>
              </a:defRPr>
            </a:lvl1pPr>
            <a:lvl2pPr lvl="1" algn="ctr">
              <a:lnSpc>
                <a:spcPct val="100000"/>
              </a:lnSpc>
              <a:spcBef>
                <a:spcPts val="0"/>
              </a:spcBef>
              <a:spcAft>
                <a:spcPts val="0"/>
              </a:spcAft>
              <a:buSzPts val="2100"/>
              <a:buFont typeface="Work Sans"/>
              <a:buNone/>
              <a:defRPr sz="2100">
                <a:latin typeface="Work Sans"/>
                <a:ea typeface="Work Sans"/>
                <a:cs typeface="Work Sans"/>
                <a:sym typeface="Work Sans"/>
              </a:defRPr>
            </a:lvl2pPr>
            <a:lvl3pPr lvl="2" algn="ctr">
              <a:lnSpc>
                <a:spcPct val="100000"/>
              </a:lnSpc>
              <a:spcBef>
                <a:spcPts val="0"/>
              </a:spcBef>
              <a:spcAft>
                <a:spcPts val="0"/>
              </a:spcAft>
              <a:buSzPts val="2100"/>
              <a:buFont typeface="Work Sans"/>
              <a:buNone/>
              <a:defRPr sz="2100">
                <a:latin typeface="Work Sans"/>
                <a:ea typeface="Work Sans"/>
                <a:cs typeface="Work Sans"/>
                <a:sym typeface="Work Sans"/>
              </a:defRPr>
            </a:lvl3pPr>
            <a:lvl4pPr lvl="3" algn="ctr">
              <a:lnSpc>
                <a:spcPct val="100000"/>
              </a:lnSpc>
              <a:spcBef>
                <a:spcPts val="0"/>
              </a:spcBef>
              <a:spcAft>
                <a:spcPts val="0"/>
              </a:spcAft>
              <a:buSzPts val="2100"/>
              <a:buFont typeface="Work Sans"/>
              <a:buNone/>
              <a:defRPr sz="2100">
                <a:latin typeface="Work Sans"/>
                <a:ea typeface="Work Sans"/>
                <a:cs typeface="Work Sans"/>
                <a:sym typeface="Work Sans"/>
              </a:defRPr>
            </a:lvl4pPr>
            <a:lvl5pPr lvl="4" algn="ctr">
              <a:lnSpc>
                <a:spcPct val="100000"/>
              </a:lnSpc>
              <a:spcBef>
                <a:spcPts val="0"/>
              </a:spcBef>
              <a:spcAft>
                <a:spcPts val="0"/>
              </a:spcAft>
              <a:buSzPts val="2100"/>
              <a:buFont typeface="Work Sans"/>
              <a:buNone/>
              <a:defRPr sz="2100">
                <a:latin typeface="Work Sans"/>
                <a:ea typeface="Work Sans"/>
                <a:cs typeface="Work Sans"/>
                <a:sym typeface="Work Sans"/>
              </a:defRPr>
            </a:lvl5pPr>
            <a:lvl6pPr lvl="5" algn="ctr">
              <a:lnSpc>
                <a:spcPct val="100000"/>
              </a:lnSpc>
              <a:spcBef>
                <a:spcPts val="0"/>
              </a:spcBef>
              <a:spcAft>
                <a:spcPts val="0"/>
              </a:spcAft>
              <a:buSzPts val="2100"/>
              <a:buFont typeface="Work Sans"/>
              <a:buNone/>
              <a:defRPr sz="2100">
                <a:latin typeface="Work Sans"/>
                <a:ea typeface="Work Sans"/>
                <a:cs typeface="Work Sans"/>
                <a:sym typeface="Work Sans"/>
              </a:defRPr>
            </a:lvl6pPr>
            <a:lvl7pPr lvl="6" algn="ctr">
              <a:lnSpc>
                <a:spcPct val="100000"/>
              </a:lnSpc>
              <a:spcBef>
                <a:spcPts val="0"/>
              </a:spcBef>
              <a:spcAft>
                <a:spcPts val="0"/>
              </a:spcAft>
              <a:buSzPts val="2100"/>
              <a:buFont typeface="Work Sans"/>
              <a:buNone/>
              <a:defRPr sz="2100">
                <a:latin typeface="Work Sans"/>
                <a:ea typeface="Work Sans"/>
                <a:cs typeface="Work Sans"/>
                <a:sym typeface="Work Sans"/>
              </a:defRPr>
            </a:lvl7pPr>
            <a:lvl8pPr lvl="7" algn="ctr">
              <a:lnSpc>
                <a:spcPct val="100000"/>
              </a:lnSpc>
              <a:spcBef>
                <a:spcPts val="0"/>
              </a:spcBef>
              <a:spcAft>
                <a:spcPts val="0"/>
              </a:spcAft>
              <a:buSzPts val="2100"/>
              <a:buFont typeface="Work Sans"/>
              <a:buNone/>
              <a:defRPr sz="2100">
                <a:latin typeface="Work Sans"/>
                <a:ea typeface="Work Sans"/>
                <a:cs typeface="Work Sans"/>
                <a:sym typeface="Work Sans"/>
              </a:defRPr>
            </a:lvl8pPr>
            <a:lvl9pPr lvl="8" algn="ctr">
              <a:lnSpc>
                <a:spcPct val="100000"/>
              </a:lnSpc>
              <a:spcBef>
                <a:spcPts val="0"/>
              </a:spcBef>
              <a:spcAft>
                <a:spcPts val="0"/>
              </a:spcAft>
              <a:buSzPts val="2100"/>
              <a:buFont typeface="Work Sans"/>
              <a:buNone/>
              <a:defRPr sz="2100">
                <a:latin typeface="Work Sans"/>
                <a:ea typeface="Work Sans"/>
                <a:cs typeface="Work Sans"/>
                <a:sym typeface="Work Sans"/>
              </a:defRPr>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Font typeface="Work Sans"/>
              <a:buChar char="●"/>
              <a:defRPr>
                <a:latin typeface="Work Sans"/>
                <a:ea typeface="Work Sans"/>
                <a:cs typeface="Work Sans"/>
                <a:sym typeface="Work Sans"/>
              </a:defRPr>
            </a:lvl1pPr>
            <a:lvl2pPr indent="-317500" lvl="1" marL="914400">
              <a:spcBef>
                <a:spcPts val="0"/>
              </a:spcBef>
              <a:spcAft>
                <a:spcPts val="0"/>
              </a:spcAft>
              <a:buSzPts val="1400"/>
              <a:buFont typeface="Work Sans"/>
              <a:buChar char="○"/>
              <a:defRPr>
                <a:latin typeface="Work Sans"/>
                <a:ea typeface="Work Sans"/>
                <a:cs typeface="Work Sans"/>
                <a:sym typeface="Work Sans"/>
              </a:defRPr>
            </a:lvl2pPr>
            <a:lvl3pPr indent="-317500" lvl="2" marL="1371600">
              <a:spcBef>
                <a:spcPts val="0"/>
              </a:spcBef>
              <a:spcAft>
                <a:spcPts val="0"/>
              </a:spcAft>
              <a:buSzPts val="1400"/>
              <a:buFont typeface="Work Sans"/>
              <a:buChar char="■"/>
              <a:defRPr>
                <a:latin typeface="Work Sans"/>
                <a:ea typeface="Work Sans"/>
                <a:cs typeface="Work Sans"/>
                <a:sym typeface="Work Sans"/>
              </a:defRPr>
            </a:lvl3pPr>
            <a:lvl4pPr indent="-317500" lvl="3" marL="1828800">
              <a:spcBef>
                <a:spcPts val="0"/>
              </a:spcBef>
              <a:spcAft>
                <a:spcPts val="0"/>
              </a:spcAft>
              <a:buSzPts val="1400"/>
              <a:buFont typeface="Work Sans"/>
              <a:buChar char="●"/>
              <a:defRPr>
                <a:latin typeface="Work Sans"/>
                <a:ea typeface="Work Sans"/>
                <a:cs typeface="Work Sans"/>
                <a:sym typeface="Work Sans"/>
              </a:defRPr>
            </a:lvl4pPr>
            <a:lvl5pPr indent="-317500" lvl="4" marL="2286000">
              <a:spcBef>
                <a:spcPts val="0"/>
              </a:spcBef>
              <a:spcAft>
                <a:spcPts val="0"/>
              </a:spcAft>
              <a:buSzPts val="1400"/>
              <a:buFont typeface="Work Sans"/>
              <a:buChar char="○"/>
              <a:defRPr>
                <a:latin typeface="Work Sans"/>
                <a:ea typeface="Work Sans"/>
                <a:cs typeface="Work Sans"/>
                <a:sym typeface="Work Sans"/>
              </a:defRPr>
            </a:lvl5pPr>
            <a:lvl6pPr indent="-317500" lvl="5" marL="2743200">
              <a:spcBef>
                <a:spcPts val="0"/>
              </a:spcBef>
              <a:spcAft>
                <a:spcPts val="0"/>
              </a:spcAft>
              <a:buSzPts val="1400"/>
              <a:buFont typeface="Work Sans"/>
              <a:buChar char="■"/>
              <a:defRPr>
                <a:latin typeface="Work Sans"/>
                <a:ea typeface="Work Sans"/>
                <a:cs typeface="Work Sans"/>
                <a:sym typeface="Work Sans"/>
              </a:defRPr>
            </a:lvl6pPr>
            <a:lvl7pPr indent="-317500" lvl="6" marL="3200400">
              <a:spcBef>
                <a:spcPts val="0"/>
              </a:spcBef>
              <a:spcAft>
                <a:spcPts val="0"/>
              </a:spcAft>
              <a:buSzPts val="1400"/>
              <a:buFont typeface="Work Sans"/>
              <a:buChar char="●"/>
              <a:defRPr>
                <a:latin typeface="Work Sans"/>
                <a:ea typeface="Work Sans"/>
                <a:cs typeface="Work Sans"/>
                <a:sym typeface="Work Sans"/>
              </a:defRPr>
            </a:lvl7pPr>
            <a:lvl8pPr indent="-317500" lvl="7" marL="3657600">
              <a:spcBef>
                <a:spcPts val="0"/>
              </a:spcBef>
              <a:spcAft>
                <a:spcPts val="0"/>
              </a:spcAft>
              <a:buSzPts val="1400"/>
              <a:buFont typeface="Work Sans"/>
              <a:buChar char="○"/>
              <a:defRPr>
                <a:latin typeface="Work Sans"/>
                <a:ea typeface="Work Sans"/>
                <a:cs typeface="Work Sans"/>
                <a:sym typeface="Work Sans"/>
              </a:defRPr>
            </a:lvl8pPr>
            <a:lvl9pPr indent="-317500" lvl="8" marL="4114800">
              <a:spcBef>
                <a:spcPts val="0"/>
              </a:spcBef>
              <a:spcAft>
                <a:spcPts val="0"/>
              </a:spcAft>
              <a:buSzPts val="1400"/>
              <a:buFont typeface="Work Sans"/>
              <a:buChar char="■"/>
              <a:defRPr>
                <a:latin typeface="Work Sans"/>
                <a:ea typeface="Work Sans"/>
                <a:cs typeface="Work Sans"/>
                <a:sym typeface="Work Sans"/>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9750" y="376375"/>
            <a:ext cx="81045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Work Sans"/>
              <a:buNone/>
              <a:defRPr sz="2800">
                <a:solidFill>
                  <a:schemeClr val="dk1"/>
                </a:solidFill>
                <a:latin typeface="Work Sans"/>
                <a:ea typeface="Work Sans"/>
                <a:cs typeface="Work Sans"/>
                <a:sym typeface="Work Sans"/>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519750" y="1152475"/>
            <a:ext cx="81045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Work Sans"/>
              <a:buChar char="●"/>
              <a:defRPr sz="1800">
                <a:solidFill>
                  <a:schemeClr val="dk2"/>
                </a:solidFill>
                <a:latin typeface="Work Sans"/>
                <a:ea typeface="Work Sans"/>
                <a:cs typeface="Work Sans"/>
                <a:sym typeface="Work Sans"/>
              </a:defRPr>
            </a:lvl1pPr>
            <a:lvl2pPr indent="-317500" lvl="1" marL="914400">
              <a:lnSpc>
                <a:spcPct val="115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2pPr>
            <a:lvl3pPr indent="-317500" lvl="2" marL="1371600">
              <a:lnSpc>
                <a:spcPct val="115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3pPr>
            <a:lvl4pPr indent="-317500" lvl="3" marL="1828800">
              <a:lnSpc>
                <a:spcPct val="115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4pPr>
            <a:lvl5pPr indent="-317500" lvl="4" marL="2286000">
              <a:lnSpc>
                <a:spcPct val="115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5pPr>
            <a:lvl6pPr indent="-317500" lvl="5" marL="2743200">
              <a:lnSpc>
                <a:spcPct val="115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6pPr>
            <a:lvl7pPr indent="-317500" lvl="6" marL="3200400">
              <a:lnSpc>
                <a:spcPct val="115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7pPr>
            <a:lvl8pPr indent="-317500" lvl="7" marL="3657600">
              <a:lnSpc>
                <a:spcPct val="115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8pPr>
            <a:lvl9pPr indent="-317500" lvl="8" marL="4114800">
              <a:lnSpc>
                <a:spcPct val="115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9pPr>
          </a:lstStyle>
          <a:p/>
        </p:txBody>
      </p:sp>
      <p:sp>
        <p:nvSpPr>
          <p:cNvPr id="8" name="Google Shape;8;p1"/>
          <p:cNvSpPr/>
          <p:nvPr/>
        </p:nvSpPr>
        <p:spPr>
          <a:xfrm>
            <a:off x="0" y="4887900"/>
            <a:ext cx="9144000" cy="255600"/>
          </a:xfrm>
          <a:prstGeom prst="rect">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id="68" name="Google Shape;68;p16"/>
          <p:cNvSpPr/>
          <p:nvPr/>
        </p:nvSpPr>
        <p:spPr>
          <a:xfrm>
            <a:off x="0" y="4887900"/>
            <a:ext cx="9144000" cy="255904"/>
          </a:xfrm>
          <a:custGeom>
            <a:rect b="b" l="l" r="r" t="t"/>
            <a:pathLst>
              <a:path extrusionOk="0" h="255904" w="9144000">
                <a:moveTo>
                  <a:pt x="9143999" y="255599"/>
                </a:moveTo>
                <a:lnTo>
                  <a:pt x="0" y="255599"/>
                </a:lnTo>
                <a:lnTo>
                  <a:pt x="0" y="0"/>
                </a:lnTo>
                <a:lnTo>
                  <a:pt x="9143999" y="0"/>
                </a:lnTo>
                <a:lnTo>
                  <a:pt x="9143999" y="255599"/>
                </a:lnTo>
                <a:close/>
              </a:path>
            </a:pathLst>
          </a:custGeom>
          <a:solidFill>
            <a:srgbClr val="674EA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 name="Google Shape;69;p16"/>
          <p:cNvSpPr txBox="1"/>
          <p:nvPr>
            <p:ph type="title"/>
          </p:nvPr>
        </p:nvSpPr>
        <p:spPr>
          <a:xfrm>
            <a:off x="592775" y="436598"/>
            <a:ext cx="4821000" cy="4095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5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body"/>
          </p:nvPr>
        </p:nvSpPr>
        <p:spPr>
          <a:xfrm>
            <a:off x="622187" y="1043251"/>
            <a:ext cx="7871400" cy="30309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600" u="none" cap="none" strike="noStrike">
                <a:solidFill>
                  <a:srgbClr val="595959"/>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sz="1800">
                <a:solidFill>
                  <a:srgbClr val="888888"/>
                </a:solidFil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sz="1800">
                <a:solidFill>
                  <a:srgbClr val="888888"/>
                </a:solidFil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3" name="Google Shape;73;p16"/>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rtl="0" algn="r">
              <a:spcBef>
                <a:spcPts val="0"/>
              </a:spcBef>
              <a:buNone/>
              <a:defRPr sz="1800">
                <a:solidFill>
                  <a:srgbClr val="888888"/>
                </a:solidFill>
              </a:defRPr>
            </a:lvl1pPr>
            <a:lvl2pPr indent="0" lvl="1" rtl="0" algn="r">
              <a:spcBef>
                <a:spcPts val="0"/>
              </a:spcBef>
              <a:buNone/>
              <a:defRPr sz="1800">
                <a:solidFill>
                  <a:srgbClr val="888888"/>
                </a:solidFill>
              </a:defRPr>
            </a:lvl2pPr>
            <a:lvl3pPr indent="0" lvl="2" rtl="0" algn="r">
              <a:spcBef>
                <a:spcPts val="0"/>
              </a:spcBef>
              <a:buNone/>
              <a:defRPr sz="1800">
                <a:solidFill>
                  <a:srgbClr val="888888"/>
                </a:solidFill>
              </a:defRPr>
            </a:lvl3pPr>
            <a:lvl4pPr indent="0" lvl="3" rtl="0" algn="r">
              <a:spcBef>
                <a:spcPts val="0"/>
              </a:spcBef>
              <a:buNone/>
              <a:defRPr sz="1800">
                <a:solidFill>
                  <a:srgbClr val="888888"/>
                </a:solidFill>
              </a:defRPr>
            </a:lvl4pPr>
            <a:lvl5pPr indent="0" lvl="4" rtl="0" algn="r">
              <a:spcBef>
                <a:spcPts val="0"/>
              </a:spcBef>
              <a:buNone/>
              <a:defRPr sz="1800">
                <a:solidFill>
                  <a:srgbClr val="888888"/>
                </a:solidFill>
              </a:defRPr>
            </a:lvl5pPr>
            <a:lvl6pPr indent="0" lvl="5" rtl="0" algn="r">
              <a:spcBef>
                <a:spcPts val="0"/>
              </a:spcBef>
              <a:buNone/>
              <a:defRPr sz="1800">
                <a:solidFill>
                  <a:srgbClr val="888888"/>
                </a:solidFill>
              </a:defRPr>
            </a:lvl6pPr>
            <a:lvl7pPr indent="0" lvl="6" rtl="0" algn="r">
              <a:spcBef>
                <a:spcPts val="0"/>
              </a:spcBef>
              <a:buNone/>
              <a:defRPr sz="1800">
                <a:solidFill>
                  <a:srgbClr val="888888"/>
                </a:solidFill>
              </a:defRPr>
            </a:lvl7pPr>
            <a:lvl8pPr indent="0" lvl="7" rtl="0" algn="r">
              <a:spcBef>
                <a:spcPts val="0"/>
              </a:spcBef>
              <a:buNone/>
              <a:defRPr sz="1800">
                <a:solidFill>
                  <a:srgbClr val="888888"/>
                </a:solidFill>
              </a:defRPr>
            </a:lvl8pPr>
            <a:lvl9pPr indent="0" lvl="8"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6.jpg"/><Relationship Id="rId5"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16.jpg"/><Relationship Id="rId5" Type="http://schemas.openxmlformats.org/officeDocument/2006/relationships/image" Target="../media/image14.jpg"/><Relationship Id="rId6"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8.jpg"/><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0.jpg"/><Relationship Id="rId4"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1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32.jpg"/><Relationship Id="rId4" Type="http://schemas.openxmlformats.org/officeDocument/2006/relationships/image" Target="../media/image31.jpg"/><Relationship Id="rId5"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32.jpg"/><Relationship Id="rId4" Type="http://schemas.openxmlformats.org/officeDocument/2006/relationships/image" Target="../media/image31.jpg"/><Relationship Id="rId5" Type="http://schemas.openxmlformats.org/officeDocument/2006/relationships/image" Target="../media/image3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6.jpg"/><Relationship Id="rId5" Type="http://schemas.openxmlformats.org/officeDocument/2006/relationships/image" Target="../media/image13.jpg"/><Relationship Id="rId6"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3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6900"/>
              <a:t>CS 2200</a:t>
            </a:r>
            <a:r>
              <a:rPr lang="en" sz="6900">
                <a:latin typeface="Work Sans"/>
                <a:ea typeface="Work Sans"/>
                <a:cs typeface="Work Sans"/>
                <a:sym typeface="Work Sans"/>
              </a:rPr>
              <a:t> </a:t>
            </a:r>
            <a:endParaRPr sz="6900">
              <a:latin typeface="Work Sans"/>
              <a:ea typeface="Work Sans"/>
              <a:cs typeface="Work Sans"/>
              <a:sym typeface="Work Sans"/>
            </a:endParaRPr>
          </a:p>
          <a:p>
            <a:pPr indent="0" lvl="0" marL="0" rtl="0" algn="ctr">
              <a:spcBef>
                <a:spcPts val="0"/>
              </a:spcBef>
              <a:spcAft>
                <a:spcPts val="0"/>
              </a:spcAft>
              <a:buSzPts val="990"/>
              <a:buNone/>
            </a:pPr>
            <a:r>
              <a:rPr lang="en" sz="6900">
                <a:latin typeface="Work Sans"/>
                <a:ea typeface="Work Sans"/>
                <a:cs typeface="Work Sans"/>
                <a:sym typeface="Work Sans"/>
              </a:rPr>
              <a:t>Lab 3</a:t>
            </a:r>
            <a:endParaRPr sz="690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grpSp>
        <p:nvGrpSpPr>
          <p:cNvPr id="189" name="Google Shape;189;p32"/>
          <p:cNvGrpSpPr/>
          <p:nvPr/>
        </p:nvGrpSpPr>
        <p:grpSpPr>
          <a:xfrm>
            <a:off x="599594" y="1753502"/>
            <a:ext cx="8108481" cy="2779956"/>
            <a:chOff x="599594" y="1753502"/>
            <a:chExt cx="8108481" cy="2779956"/>
          </a:xfrm>
        </p:grpSpPr>
        <p:pic>
          <p:nvPicPr>
            <p:cNvPr id="190" name="Google Shape;190;p32"/>
            <p:cNvPicPr preferRelativeResize="0"/>
            <p:nvPr/>
          </p:nvPicPr>
          <p:blipFill rotWithShape="1">
            <a:blip r:embed="rId3">
              <a:alphaModFix/>
            </a:blip>
            <a:srcRect b="0" l="0" r="0" t="0"/>
            <a:stretch/>
          </p:blipFill>
          <p:spPr>
            <a:xfrm>
              <a:off x="599594" y="1753502"/>
              <a:ext cx="8108481" cy="2779956"/>
            </a:xfrm>
            <a:prstGeom prst="rect">
              <a:avLst/>
            </a:prstGeom>
            <a:noFill/>
            <a:ln>
              <a:noFill/>
            </a:ln>
          </p:spPr>
        </p:pic>
        <p:sp>
          <p:nvSpPr>
            <p:cNvPr id="191" name="Google Shape;191;p32"/>
            <p:cNvSpPr/>
            <p:nvPr/>
          </p:nvSpPr>
          <p:spPr>
            <a:xfrm>
              <a:off x="643044" y="1775624"/>
              <a:ext cx="3994785" cy="2757804"/>
            </a:xfrm>
            <a:custGeom>
              <a:rect b="b" l="l" r="r" t="t"/>
              <a:pathLst>
                <a:path extrusionOk="0" h="2757804" w="3994785">
                  <a:moveTo>
                    <a:pt x="3991708" y="826538"/>
                  </a:moveTo>
                  <a:lnTo>
                    <a:pt x="3991708" y="38"/>
                  </a:lnTo>
                </a:path>
                <a:path extrusionOk="0" h="2757804" w="3994785">
                  <a:moveTo>
                    <a:pt x="3994780" y="0"/>
                  </a:moveTo>
                  <a:lnTo>
                    <a:pt x="24580" y="0"/>
                  </a:lnTo>
                </a:path>
                <a:path extrusionOk="0" h="2757804" w="3994785">
                  <a:moveTo>
                    <a:pt x="0" y="2739009"/>
                  </a:moveTo>
                  <a:lnTo>
                    <a:pt x="18599" y="9"/>
                  </a:lnTo>
                </a:path>
                <a:path extrusionOk="0" h="2757804" w="3994785">
                  <a:moveTo>
                    <a:pt x="2083855" y="2739124"/>
                  </a:moveTo>
                  <a:lnTo>
                    <a:pt x="9055" y="2739124"/>
                  </a:lnTo>
                </a:path>
                <a:path extrusionOk="0" h="2757804" w="3994785">
                  <a:moveTo>
                    <a:pt x="2093255" y="1562474"/>
                  </a:moveTo>
                  <a:lnTo>
                    <a:pt x="2082755" y="2757674"/>
                  </a:lnTo>
                </a:path>
              </a:pathLst>
            </a:custGeom>
            <a:noFill/>
            <a:ln cap="flat" cmpd="sng" w="76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2" name="Google Shape;192;p32"/>
            <p:cNvSpPr/>
            <p:nvPr/>
          </p:nvSpPr>
          <p:spPr>
            <a:xfrm>
              <a:off x="4502902" y="2602163"/>
              <a:ext cx="264160" cy="236219"/>
            </a:xfrm>
            <a:custGeom>
              <a:rect b="b" l="l" r="r" t="t"/>
              <a:pathLst>
                <a:path extrusionOk="0" h="236219" w="264160">
                  <a:moveTo>
                    <a:pt x="131849" y="235799"/>
                  </a:moveTo>
                  <a:lnTo>
                    <a:pt x="0" y="0"/>
                  </a:lnTo>
                  <a:lnTo>
                    <a:pt x="263699" y="0"/>
                  </a:lnTo>
                  <a:lnTo>
                    <a:pt x="131849" y="235799"/>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93" name="Google Shape;193;p32"/>
          <p:cNvSpPr txBox="1"/>
          <p:nvPr>
            <p:ph type="ctrTitle"/>
          </p:nvPr>
        </p:nvSpPr>
        <p:spPr>
          <a:xfrm>
            <a:off x="592775" y="436598"/>
            <a:ext cx="5908800" cy="4002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
                <a:latin typeface="Work Sans Medium"/>
                <a:ea typeface="Work Sans Medium"/>
                <a:cs typeface="Work Sans Medium"/>
                <a:sym typeface="Work Sans Medium"/>
              </a:rPr>
              <a:t>NAND Cycle 3: ALUOut → Rx</a:t>
            </a:r>
            <a:endParaRPr>
              <a:latin typeface="Work Sans Medium"/>
              <a:ea typeface="Work Sans Medium"/>
              <a:cs typeface="Work Sans Medium"/>
              <a:sym typeface="Work Sans Medium"/>
            </a:endParaRPr>
          </a:p>
        </p:txBody>
      </p:sp>
      <p:sp>
        <p:nvSpPr>
          <p:cNvPr id="194" name="Google Shape;194;p32"/>
          <p:cNvSpPr txBox="1"/>
          <p:nvPr/>
        </p:nvSpPr>
        <p:spPr>
          <a:xfrm>
            <a:off x="592775" y="1092775"/>
            <a:ext cx="41565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 sz="1800">
                <a:solidFill>
                  <a:srgbClr val="595959"/>
                </a:solidFill>
                <a:latin typeface="Work Sans"/>
                <a:ea typeface="Work Sans"/>
                <a:cs typeface="Work Sans"/>
                <a:sym typeface="Work Sans"/>
              </a:rPr>
              <a:t>What signals need to be asserted?</a:t>
            </a:r>
            <a:endParaRPr sz="1800">
              <a:solidFill>
                <a:srgbClr val="595959"/>
              </a:solidFill>
              <a:latin typeface="Work Sans"/>
              <a:ea typeface="Work Sans"/>
              <a:cs typeface="Work Sans"/>
              <a:sym typeface="Work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pSp>
        <p:nvGrpSpPr>
          <p:cNvPr id="199" name="Google Shape;199;p33"/>
          <p:cNvGrpSpPr/>
          <p:nvPr/>
        </p:nvGrpSpPr>
        <p:grpSpPr>
          <a:xfrm>
            <a:off x="599594" y="1753502"/>
            <a:ext cx="8108481" cy="2779956"/>
            <a:chOff x="599594" y="1753502"/>
            <a:chExt cx="8108481" cy="2779956"/>
          </a:xfrm>
        </p:grpSpPr>
        <p:pic>
          <p:nvPicPr>
            <p:cNvPr id="200" name="Google Shape;200;p33"/>
            <p:cNvPicPr preferRelativeResize="0"/>
            <p:nvPr/>
          </p:nvPicPr>
          <p:blipFill rotWithShape="1">
            <a:blip r:embed="rId3">
              <a:alphaModFix/>
            </a:blip>
            <a:srcRect b="0" l="0" r="0" t="0"/>
            <a:stretch/>
          </p:blipFill>
          <p:spPr>
            <a:xfrm>
              <a:off x="599594" y="1753502"/>
              <a:ext cx="8108481" cy="2779956"/>
            </a:xfrm>
            <a:prstGeom prst="rect">
              <a:avLst/>
            </a:prstGeom>
            <a:noFill/>
            <a:ln>
              <a:noFill/>
            </a:ln>
          </p:spPr>
        </p:pic>
        <p:sp>
          <p:nvSpPr>
            <p:cNvPr id="201" name="Google Shape;201;p33"/>
            <p:cNvSpPr/>
            <p:nvPr/>
          </p:nvSpPr>
          <p:spPr>
            <a:xfrm>
              <a:off x="643044" y="1775624"/>
              <a:ext cx="3994785" cy="2757804"/>
            </a:xfrm>
            <a:custGeom>
              <a:rect b="b" l="l" r="r" t="t"/>
              <a:pathLst>
                <a:path extrusionOk="0" h="2757804" w="3994785">
                  <a:moveTo>
                    <a:pt x="3991708" y="826538"/>
                  </a:moveTo>
                  <a:lnTo>
                    <a:pt x="3991708" y="38"/>
                  </a:lnTo>
                </a:path>
                <a:path extrusionOk="0" h="2757804" w="3994785">
                  <a:moveTo>
                    <a:pt x="3994780" y="0"/>
                  </a:moveTo>
                  <a:lnTo>
                    <a:pt x="24580" y="0"/>
                  </a:lnTo>
                </a:path>
                <a:path extrusionOk="0" h="2757804" w="3994785">
                  <a:moveTo>
                    <a:pt x="0" y="2739009"/>
                  </a:moveTo>
                  <a:lnTo>
                    <a:pt x="18599" y="9"/>
                  </a:lnTo>
                </a:path>
                <a:path extrusionOk="0" h="2757804" w="3994785">
                  <a:moveTo>
                    <a:pt x="2083855" y="2739124"/>
                  </a:moveTo>
                  <a:lnTo>
                    <a:pt x="9055" y="2739124"/>
                  </a:lnTo>
                </a:path>
                <a:path extrusionOk="0" h="2757804" w="3994785">
                  <a:moveTo>
                    <a:pt x="2093255" y="1562474"/>
                  </a:moveTo>
                  <a:lnTo>
                    <a:pt x="2082755" y="2757674"/>
                  </a:lnTo>
                </a:path>
              </a:pathLst>
            </a:custGeom>
            <a:noFill/>
            <a:ln cap="flat" cmpd="sng" w="76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 name="Google Shape;202;p33"/>
            <p:cNvSpPr/>
            <p:nvPr/>
          </p:nvSpPr>
          <p:spPr>
            <a:xfrm>
              <a:off x="4502902" y="2602163"/>
              <a:ext cx="264160" cy="236219"/>
            </a:xfrm>
            <a:custGeom>
              <a:rect b="b" l="l" r="r" t="t"/>
              <a:pathLst>
                <a:path extrusionOk="0" h="236219" w="264160">
                  <a:moveTo>
                    <a:pt x="131849" y="235799"/>
                  </a:moveTo>
                  <a:lnTo>
                    <a:pt x="0" y="0"/>
                  </a:lnTo>
                  <a:lnTo>
                    <a:pt x="263699" y="0"/>
                  </a:lnTo>
                  <a:lnTo>
                    <a:pt x="131849" y="235799"/>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03" name="Google Shape;203;p33"/>
          <p:cNvSpPr txBox="1"/>
          <p:nvPr>
            <p:ph type="ctrTitle"/>
          </p:nvPr>
        </p:nvSpPr>
        <p:spPr>
          <a:xfrm>
            <a:off x="592775" y="436598"/>
            <a:ext cx="5908800" cy="4002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
                <a:latin typeface="Work Sans Medium"/>
                <a:ea typeface="Work Sans Medium"/>
                <a:cs typeface="Work Sans Medium"/>
                <a:sym typeface="Work Sans Medium"/>
              </a:rPr>
              <a:t>NAND Cycle 3: ALUOut → Rx</a:t>
            </a:r>
            <a:endParaRPr>
              <a:latin typeface="Work Sans Medium"/>
              <a:ea typeface="Work Sans Medium"/>
              <a:cs typeface="Work Sans Medium"/>
              <a:sym typeface="Work Sans Medium"/>
            </a:endParaRPr>
          </a:p>
        </p:txBody>
      </p:sp>
      <p:sp>
        <p:nvSpPr>
          <p:cNvPr id="204" name="Google Shape;204;p33"/>
          <p:cNvSpPr txBox="1"/>
          <p:nvPr/>
        </p:nvSpPr>
        <p:spPr>
          <a:xfrm>
            <a:off x="651750" y="1092775"/>
            <a:ext cx="42672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 sz="1800">
                <a:solidFill>
                  <a:srgbClr val="595959"/>
                </a:solidFill>
                <a:latin typeface="Work Sans"/>
                <a:ea typeface="Work Sans"/>
                <a:cs typeface="Work Sans"/>
                <a:sym typeface="Work Sans"/>
              </a:rPr>
              <a:t>DrALU, WrREG, func = 01, RegSel=00</a:t>
            </a:r>
            <a:endParaRPr sz="1800">
              <a:solidFill>
                <a:srgbClr val="595959"/>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592775" y="436598"/>
            <a:ext cx="65214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t>Implementing NAND</a:t>
            </a:r>
            <a:endParaRPr/>
          </a:p>
        </p:txBody>
      </p:sp>
      <p:sp>
        <p:nvSpPr>
          <p:cNvPr id="210" name="Google Shape;210;p34"/>
          <p:cNvSpPr txBox="1"/>
          <p:nvPr>
            <p:ph idx="1" type="body"/>
          </p:nvPr>
        </p:nvSpPr>
        <p:spPr>
          <a:xfrm>
            <a:off x="592775" y="1092780"/>
            <a:ext cx="5955000" cy="1245900"/>
          </a:xfrm>
          <a:prstGeom prst="rect">
            <a:avLst/>
          </a:prstGeom>
          <a:noFill/>
          <a:ln>
            <a:noFill/>
          </a:ln>
        </p:spPr>
        <p:txBody>
          <a:bodyPr anchorCtr="0" anchor="t" bIns="0" lIns="0" spcFirstLastPara="1" rIns="0" wrap="square" tIns="12700">
            <a:spAutoFit/>
          </a:bodyPr>
          <a:lstStyle/>
          <a:p>
            <a:pPr indent="0" lvl="0" marL="12700" marR="0" rtl="0" algn="l">
              <a:lnSpc>
                <a:spcPct val="115000"/>
              </a:lnSpc>
              <a:spcBef>
                <a:spcPts val="0"/>
              </a:spcBef>
              <a:spcAft>
                <a:spcPts val="0"/>
              </a:spcAft>
              <a:buNone/>
            </a:pPr>
            <a:r>
              <a:rPr b="1" lang="en"/>
              <a:t>Cycle 1:</a:t>
            </a:r>
            <a:r>
              <a:rPr lang="en"/>
              <a:t> DrReg, LdA, RegSel = 01</a:t>
            </a:r>
            <a:endParaRPr/>
          </a:p>
          <a:p>
            <a:pPr indent="0" lvl="0" marL="12700" marR="0" rtl="0" algn="l">
              <a:lnSpc>
                <a:spcPct val="115000"/>
              </a:lnSpc>
              <a:spcBef>
                <a:spcPts val="0"/>
              </a:spcBef>
              <a:spcAft>
                <a:spcPts val="0"/>
              </a:spcAft>
              <a:buNone/>
            </a:pPr>
            <a:r>
              <a:rPr b="1" lang="en"/>
              <a:t>Cycle 2: </a:t>
            </a:r>
            <a:r>
              <a:rPr lang="en"/>
              <a:t>DrReg, LdB, RegSel = 10</a:t>
            </a:r>
            <a:endParaRPr/>
          </a:p>
          <a:p>
            <a:pPr indent="0" lvl="0" marL="12700" marR="0" rtl="0" algn="l">
              <a:lnSpc>
                <a:spcPct val="115000"/>
              </a:lnSpc>
              <a:spcBef>
                <a:spcPts val="0"/>
              </a:spcBef>
              <a:spcAft>
                <a:spcPts val="0"/>
              </a:spcAft>
              <a:buNone/>
            </a:pPr>
            <a:r>
              <a:rPr b="1" lang="en"/>
              <a:t>Cycle 3: </a:t>
            </a:r>
            <a:r>
              <a:rPr lang="en"/>
              <a:t>DrALU, WrReg, func = 01, RegSel=00</a:t>
            </a:r>
            <a:endParaRPr/>
          </a:p>
          <a:p>
            <a:pPr indent="0" lvl="0" marL="12700" marR="0" rtl="0" algn="l">
              <a:lnSpc>
                <a:spcPct val="115000"/>
              </a:lnSpc>
              <a:spcBef>
                <a:spcPts val="0"/>
              </a:spcBef>
              <a:spcAft>
                <a:spcPts val="0"/>
              </a:spcAft>
              <a:buNone/>
            </a:pPr>
            <a:r>
              <a:t/>
            </a:r>
            <a:endParaRPr/>
          </a:p>
        </p:txBody>
      </p:sp>
      <p:pic>
        <p:nvPicPr>
          <p:cNvPr id="211" name="Google Shape;211;p34"/>
          <p:cNvPicPr preferRelativeResize="0"/>
          <p:nvPr/>
        </p:nvPicPr>
        <p:blipFill rotWithShape="1">
          <a:blip r:embed="rId3">
            <a:alphaModFix/>
          </a:blip>
          <a:srcRect b="0" l="0" r="0" t="0"/>
          <a:stretch/>
        </p:blipFill>
        <p:spPr>
          <a:xfrm>
            <a:off x="679534" y="2706275"/>
            <a:ext cx="2179527" cy="1653675"/>
          </a:xfrm>
          <a:prstGeom prst="rect">
            <a:avLst/>
          </a:prstGeom>
          <a:noFill/>
          <a:ln>
            <a:noFill/>
          </a:ln>
        </p:spPr>
      </p:pic>
      <p:pic>
        <p:nvPicPr>
          <p:cNvPr id="212" name="Google Shape;212;p34"/>
          <p:cNvPicPr preferRelativeResize="0"/>
          <p:nvPr/>
        </p:nvPicPr>
        <p:blipFill rotWithShape="1">
          <a:blip r:embed="rId4">
            <a:alphaModFix/>
          </a:blip>
          <a:srcRect b="0" l="0" r="0" t="0"/>
          <a:stretch/>
        </p:blipFill>
        <p:spPr>
          <a:xfrm>
            <a:off x="3305261" y="2676360"/>
            <a:ext cx="2260120" cy="1713500"/>
          </a:xfrm>
          <a:prstGeom prst="rect">
            <a:avLst/>
          </a:prstGeom>
          <a:noFill/>
          <a:ln>
            <a:noFill/>
          </a:ln>
        </p:spPr>
      </p:pic>
      <p:pic>
        <p:nvPicPr>
          <p:cNvPr id="213" name="Google Shape;213;p34"/>
          <p:cNvPicPr preferRelativeResize="0"/>
          <p:nvPr/>
        </p:nvPicPr>
        <p:blipFill rotWithShape="1">
          <a:blip r:embed="rId5">
            <a:alphaModFix/>
          </a:blip>
          <a:srcRect b="0" l="0" r="0" t="0"/>
          <a:stretch/>
        </p:blipFill>
        <p:spPr>
          <a:xfrm>
            <a:off x="6101238" y="2676352"/>
            <a:ext cx="2178058" cy="16525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5"/>
          <p:cNvPicPr preferRelativeResize="0"/>
          <p:nvPr/>
        </p:nvPicPr>
        <p:blipFill rotWithShape="1">
          <a:blip r:embed="rId3">
            <a:alphaModFix/>
          </a:blip>
          <a:srcRect b="0" l="0" r="0" t="0"/>
          <a:stretch/>
        </p:blipFill>
        <p:spPr>
          <a:xfrm>
            <a:off x="2047070" y="1678502"/>
            <a:ext cx="5552178" cy="1832873"/>
          </a:xfrm>
          <a:prstGeom prst="rect">
            <a:avLst/>
          </a:prstGeom>
          <a:noFill/>
          <a:ln>
            <a:noFill/>
          </a:ln>
        </p:spPr>
      </p:pic>
      <p:pic>
        <p:nvPicPr>
          <p:cNvPr id="219" name="Google Shape;219;p35"/>
          <p:cNvPicPr preferRelativeResize="0"/>
          <p:nvPr/>
        </p:nvPicPr>
        <p:blipFill rotWithShape="1">
          <a:blip r:embed="rId4">
            <a:alphaModFix/>
          </a:blip>
          <a:srcRect b="0" l="0" r="0" t="0"/>
          <a:stretch/>
        </p:blipFill>
        <p:spPr>
          <a:xfrm>
            <a:off x="6130100" y="3702949"/>
            <a:ext cx="2207000" cy="952500"/>
          </a:xfrm>
          <a:prstGeom prst="rect">
            <a:avLst/>
          </a:prstGeom>
          <a:noFill/>
          <a:ln>
            <a:noFill/>
          </a:ln>
        </p:spPr>
      </p:pic>
      <p:sp>
        <p:nvSpPr>
          <p:cNvPr id="220" name="Google Shape;220;p35"/>
          <p:cNvSpPr txBox="1"/>
          <p:nvPr>
            <p:ph type="ctrTitle"/>
          </p:nvPr>
        </p:nvSpPr>
        <p:spPr>
          <a:xfrm>
            <a:off x="592775" y="436600"/>
            <a:ext cx="7980600" cy="400200"/>
          </a:xfrm>
          <a:prstGeom prst="rect">
            <a:avLst/>
          </a:prstGeom>
          <a:noFill/>
          <a:ln>
            <a:noFill/>
          </a:ln>
        </p:spPr>
        <p:txBody>
          <a:bodyPr anchorCtr="0" anchor="t" bIns="0" lIns="0" spcFirstLastPara="1" rIns="0" wrap="square" tIns="15225">
            <a:spAutoFit/>
          </a:bodyPr>
          <a:lstStyle/>
          <a:p>
            <a:pPr indent="0" lvl="0" marL="0" rtl="0" algn="l">
              <a:spcBef>
                <a:spcPts val="0"/>
              </a:spcBef>
              <a:spcAft>
                <a:spcPts val="0"/>
              </a:spcAft>
              <a:buClr>
                <a:schemeClr val="dk1"/>
              </a:buClr>
              <a:buSzPts val="1100"/>
              <a:buFont typeface="Arial"/>
              <a:buNone/>
            </a:pPr>
            <a:r>
              <a:rPr b="1" lang="en">
                <a:solidFill>
                  <a:srgbClr val="3C78D8"/>
                </a:solidFill>
                <a:latin typeface="Work Sans"/>
                <a:ea typeface="Work Sans"/>
                <a:cs typeface="Work Sans"/>
                <a:sym typeface="Work Sans"/>
              </a:rPr>
              <a:t>Exercise:</a:t>
            </a:r>
            <a:r>
              <a:rPr lang="en">
                <a:latin typeface="Work Sans"/>
                <a:ea typeface="Work Sans"/>
                <a:cs typeface="Work Sans"/>
                <a:sym typeface="Work Sans"/>
              </a:rPr>
              <a:t> </a:t>
            </a:r>
            <a:r>
              <a:rPr lang="en">
                <a:latin typeface="Work Sans"/>
                <a:ea typeface="Work Sans"/>
                <a:cs typeface="Work Sans"/>
                <a:sym typeface="Work Sans"/>
              </a:rPr>
              <a:t>Implement</a:t>
            </a:r>
            <a:r>
              <a:rPr lang="en">
                <a:latin typeface="Work Sans"/>
                <a:ea typeface="Work Sans"/>
                <a:cs typeface="Work Sans"/>
                <a:sym typeface="Work Sans"/>
              </a:rPr>
              <a:t> JALR on LC-2200 datapath</a:t>
            </a:r>
            <a:endParaRPr>
              <a:latin typeface="Work Sans"/>
              <a:ea typeface="Work Sans"/>
              <a:cs typeface="Work Sans"/>
              <a:sym typeface="Work Sans"/>
            </a:endParaRPr>
          </a:p>
        </p:txBody>
      </p:sp>
      <p:sp>
        <p:nvSpPr>
          <p:cNvPr id="221" name="Google Shape;221;p35"/>
          <p:cNvSpPr txBox="1"/>
          <p:nvPr/>
        </p:nvSpPr>
        <p:spPr>
          <a:xfrm>
            <a:off x="592775" y="836800"/>
            <a:ext cx="8274900" cy="843900"/>
          </a:xfrm>
          <a:prstGeom prst="rect">
            <a:avLst/>
          </a:prstGeom>
          <a:noFill/>
          <a:ln>
            <a:noFill/>
          </a:ln>
        </p:spPr>
        <p:txBody>
          <a:bodyPr anchorCtr="0" anchor="t" bIns="0" lIns="0" spcFirstLastPara="1" rIns="0" wrap="square" tIns="12700">
            <a:spAutoFit/>
          </a:bodyPr>
          <a:lstStyle/>
          <a:p>
            <a:pPr indent="0" lvl="0" marL="0" rtl="0" algn="l">
              <a:spcBef>
                <a:spcPts val="0"/>
              </a:spcBef>
              <a:spcAft>
                <a:spcPts val="0"/>
              </a:spcAft>
              <a:buClr>
                <a:schemeClr val="dk1"/>
              </a:buClr>
              <a:buSzPts val="1100"/>
              <a:buFont typeface="Arial"/>
              <a:buNone/>
            </a:pPr>
            <a:r>
              <a:rPr lang="en" sz="1800">
                <a:solidFill>
                  <a:srgbClr val="595959"/>
                </a:solidFill>
                <a:latin typeface="Work Sans"/>
                <a:ea typeface="Work Sans"/>
                <a:cs typeface="Work Sans"/>
                <a:sym typeface="Work Sans"/>
              </a:rPr>
              <a:t>How many cycles and what control signals are required to implement JALR on the LC-2200 datapath? Spend </a:t>
            </a:r>
            <a:r>
              <a:rPr b="1" lang="en" sz="1800">
                <a:solidFill>
                  <a:srgbClr val="595959"/>
                </a:solidFill>
                <a:latin typeface="Work Sans"/>
                <a:ea typeface="Work Sans"/>
                <a:cs typeface="Work Sans"/>
                <a:sym typeface="Work Sans"/>
              </a:rPr>
              <a:t>5 minutes </a:t>
            </a:r>
            <a:r>
              <a:rPr lang="en" sz="1800">
                <a:solidFill>
                  <a:srgbClr val="595959"/>
                </a:solidFill>
                <a:latin typeface="Work Sans"/>
                <a:ea typeface="Work Sans"/>
                <a:cs typeface="Work Sans"/>
                <a:sym typeface="Work Sans"/>
              </a:rPr>
              <a:t>tracing each cycle.</a:t>
            </a:r>
            <a:endParaRPr sz="1800">
              <a:solidFill>
                <a:srgbClr val="595959"/>
              </a:solidFill>
              <a:latin typeface="Work Sans"/>
              <a:ea typeface="Work Sans"/>
              <a:cs typeface="Work Sans"/>
              <a:sym typeface="Work Sans"/>
            </a:endParaRPr>
          </a:p>
          <a:p>
            <a:pPr indent="0" lvl="0" marL="12700" marR="0" rtl="0" algn="l">
              <a:lnSpc>
                <a:spcPct val="100000"/>
              </a:lnSpc>
              <a:spcBef>
                <a:spcPts val="0"/>
              </a:spcBef>
              <a:spcAft>
                <a:spcPts val="0"/>
              </a:spcAft>
              <a:buNone/>
            </a:pPr>
            <a:r>
              <a:t/>
            </a:r>
            <a:endParaRPr sz="1800">
              <a:solidFill>
                <a:srgbClr val="595959"/>
              </a:solidFill>
              <a:latin typeface="Work Sans"/>
              <a:ea typeface="Work Sans"/>
              <a:cs typeface="Work Sans"/>
              <a:sym typeface="Work Sans"/>
            </a:endParaRPr>
          </a:p>
        </p:txBody>
      </p:sp>
      <p:pic>
        <p:nvPicPr>
          <p:cNvPr id="222" name="Google Shape;222;p35"/>
          <p:cNvPicPr preferRelativeResize="0"/>
          <p:nvPr/>
        </p:nvPicPr>
        <p:blipFill rotWithShape="1">
          <a:blip r:embed="rId5">
            <a:alphaModFix/>
          </a:blip>
          <a:srcRect b="0" l="0" r="0" t="0"/>
          <a:stretch/>
        </p:blipFill>
        <p:spPr>
          <a:xfrm>
            <a:off x="479710" y="3998121"/>
            <a:ext cx="5131915" cy="817578"/>
          </a:xfrm>
          <a:prstGeom prst="rect">
            <a:avLst/>
          </a:prstGeom>
          <a:noFill/>
          <a:ln>
            <a:noFill/>
          </a:ln>
        </p:spPr>
      </p:pic>
      <p:sp>
        <p:nvSpPr>
          <p:cNvPr id="223" name="Google Shape;223;p35"/>
          <p:cNvSpPr txBox="1"/>
          <p:nvPr/>
        </p:nvSpPr>
        <p:spPr>
          <a:xfrm>
            <a:off x="555454" y="3669075"/>
            <a:ext cx="3004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95959"/>
                </a:solidFill>
                <a:latin typeface="Proxima Nova"/>
                <a:ea typeface="Proxima Nova"/>
                <a:cs typeface="Proxima Nova"/>
                <a:sym typeface="Proxima Nova"/>
              </a:rPr>
              <a:t>Anatomy of a </a:t>
            </a:r>
            <a:r>
              <a:rPr b="1" lang="en" sz="1200">
                <a:solidFill>
                  <a:schemeClr val="dk1"/>
                </a:solidFill>
                <a:latin typeface="Proxima Nova"/>
                <a:ea typeface="Proxima Nova"/>
                <a:cs typeface="Proxima Nova"/>
                <a:sym typeface="Proxima Nova"/>
              </a:rPr>
              <a:t>J-type</a:t>
            </a:r>
            <a:r>
              <a:rPr b="1" lang="en" sz="1200">
                <a:solidFill>
                  <a:srgbClr val="595959"/>
                </a:solidFill>
                <a:latin typeface="Proxima Nova"/>
                <a:ea typeface="Proxima Nova"/>
                <a:cs typeface="Proxima Nova"/>
                <a:sym typeface="Proxima Nova"/>
              </a:rPr>
              <a:t> instruction.</a:t>
            </a:r>
            <a:endParaRPr b="1" sz="1200">
              <a:solidFill>
                <a:srgbClr val="595959"/>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6"/>
          <p:cNvPicPr preferRelativeResize="0"/>
          <p:nvPr/>
        </p:nvPicPr>
        <p:blipFill rotWithShape="1">
          <a:blip r:embed="rId3">
            <a:alphaModFix/>
          </a:blip>
          <a:srcRect b="0" l="0" r="0" t="0"/>
          <a:stretch/>
        </p:blipFill>
        <p:spPr>
          <a:xfrm>
            <a:off x="3390170" y="2929927"/>
            <a:ext cx="5552178" cy="1832873"/>
          </a:xfrm>
          <a:prstGeom prst="rect">
            <a:avLst/>
          </a:prstGeom>
          <a:noFill/>
          <a:ln>
            <a:noFill/>
          </a:ln>
        </p:spPr>
      </p:pic>
      <p:pic>
        <p:nvPicPr>
          <p:cNvPr id="229" name="Google Shape;229;p36"/>
          <p:cNvPicPr preferRelativeResize="0"/>
          <p:nvPr/>
        </p:nvPicPr>
        <p:blipFill rotWithShape="1">
          <a:blip r:embed="rId4">
            <a:alphaModFix/>
          </a:blip>
          <a:srcRect b="0" l="0" r="0" t="0"/>
          <a:stretch/>
        </p:blipFill>
        <p:spPr>
          <a:xfrm>
            <a:off x="357123" y="3228621"/>
            <a:ext cx="2687223" cy="1159746"/>
          </a:xfrm>
          <a:prstGeom prst="rect">
            <a:avLst/>
          </a:prstGeom>
          <a:noFill/>
          <a:ln>
            <a:noFill/>
          </a:ln>
        </p:spPr>
      </p:pic>
      <p:sp>
        <p:nvSpPr>
          <p:cNvPr id="230" name="Google Shape;230;p36"/>
          <p:cNvSpPr txBox="1"/>
          <p:nvPr>
            <p:ph type="title"/>
          </p:nvPr>
        </p:nvSpPr>
        <p:spPr>
          <a:xfrm>
            <a:off x="592775" y="436598"/>
            <a:ext cx="6521400" cy="4002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
              <a:t>Implementing JALR</a:t>
            </a:r>
            <a:endParaRPr/>
          </a:p>
        </p:txBody>
      </p:sp>
      <p:sp>
        <p:nvSpPr>
          <p:cNvPr id="231" name="Google Shape;231;p36"/>
          <p:cNvSpPr txBox="1"/>
          <p:nvPr/>
        </p:nvSpPr>
        <p:spPr>
          <a:xfrm>
            <a:off x="564050" y="1019175"/>
            <a:ext cx="34626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Font typeface="Arial"/>
              <a:buNone/>
            </a:pPr>
            <a:r>
              <a:rPr lang="en" sz="1800">
                <a:solidFill>
                  <a:srgbClr val="595959"/>
                </a:solidFill>
                <a:latin typeface="Work Sans"/>
                <a:ea typeface="Work Sans"/>
                <a:cs typeface="Work Sans"/>
                <a:sym typeface="Work Sans"/>
              </a:rPr>
              <a:t>Store PC + 1 in Ry</a:t>
            </a:r>
            <a:endParaRPr sz="1800">
              <a:solidFill>
                <a:srgbClr val="595959"/>
              </a:solidFill>
              <a:latin typeface="Work Sans"/>
              <a:ea typeface="Work Sans"/>
              <a:cs typeface="Work Sans"/>
              <a:sym typeface="Work Sans"/>
            </a:endParaRPr>
          </a:p>
          <a:p>
            <a:pPr indent="0" lvl="0" marL="12700" marR="0" rtl="0" algn="l">
              <a:lnSpc>
                <a:spcPct val="100000"/>
              </a:lnSpc>
              <a:spcBef>
                <a:spcPts val="0"/>
              </a:spcBef>
              <a:spcAft>
                <a:spcPts val="0"/>
              </a:spcAft>
              <a:buClr>
                <a:srgbClr val="000000"/>
              </a:buClr>
              <a:buFont typeface="Arial"/>
              <a:buNone/>
            </a:pPr>
            <a:r>
              <a:rPr lang="en" sz="1800">
                <a:solidFill>
                  <a:srgbClr val="595959"/>
                </a:solidFill>
                <a:latin typeface="Work Sans"/>
                <a:ea typeface="Work Sans"/>
                <a:cs typeface="Work Sans"/>
                <a:sym typeface="Work Sans"/>
              </a:rPr>
              <a:t>Branch to the address in Rx</a:t>
            </a:r>
            <a:endParaRPr sz="1800">
              <a:solidFill>
                <a:srgbClr val="595959"/>
              </a:solidFill>
              <a:latin typeface="Work Sans"/>
              <a:ea typeface="Work Sans"/>
              <a:cs typeface="Work Sans"/>
              <a:sym typeface="Work Sans"/>
            </a:endParaRPr>
          </a:p>
        </p:txBody>
      </p:sp>
      <p:pic>
        <p:nvPicPr>
          <p:cNvPr id="232" name="Google Shape;232;p36"/>
          <p:cNvPicPr preferRelativeResize="0"/>
          <p:nvPr/>
        </p:nvPicPr>
        <p:blipFill rotWithShape="1">
          <a:blip r:embed="rId5">
            <a:alphaModFix/>
          </a:blip>
          <a:srcRect b="0" l="0" r="0" t="0"/>
          <a:stretch/>
        </p:blipFill>
        <p:spPr>
          <a:xfrm>
            <a:off x="5511946" y="312922"/>
            <a:ext cx="3151072" cy="1145571"/>
          </a:xfrm>
          <a:prstGeom prst="rect">
            <a:avLst/>
          </a:prstGeom>
          <a:noFill/>
          <a:ln>
            <a:noFill/>
          </a:ln>
        </p:spPr>
      </p:pic>
      <p:pic>
        <p:nvPicPr>
          <p:cNvPr id="233" name="Google Shape;233;p36"/>
          <p:cNvPicPr preferRelativeResize="0"/>
          <p:nvPr/>
        </p:nvPicPr>
        <p:blipFill rotWithShape="1">
          <a:blip r:embed="rId6">
            <a:alphaModFix/>
          </a:blip>
          <a:srcRect b="0" l="0" r="0" t="0"/>
          <a:stretch/>
        </p:blipFill>
        <p:spPr>
          <a:xfrm>
            <a:off x="3693798" y="1960546"/>
            <a:ext cx="5131915" cy="8175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p37"/>
          <p:cNvGrpSpPr/>
          <p:nvPr/>
        </p:nvGrpSpPr>
        <p:grpSpPr>
          <a:xfrm>
            <a:off x="599594" y="1753502"/>
            <a:ext cx="8108481" cy="2779956"/>
            <a:chOff x="599594" y="1753502"/>
            <a:chExt cx="8108481" cy="2779956"/>
          </a:xfrm>
        </p:grpSpPr>
        <p:pic>
          <p:nvPicPr>
            <p:cNvPr id="239" name="Google Shape;239;p37"/>
            <p:cNvPicPr preferRelativeResize="0"/>
            <p:nvPr/>
          </p:nvPicPr>
          <p:blipFill rotWithShape="1">
            <a:blip r:embed="rId3">
              <a:alphaModFix/>
            </a:blip>
            <a:srcRect b="0" l="0" r="0" t="0"/>
            <a:stretch/>
          </p:blipFill>
          <p:spPr>
            <a:xfrm>
              <a:off x="599594" y="1753502"/>
              <a:ext cx="8108481" cy="2779956"/>
            </a:xfrm>
            <a:prstGeom prst="rect">
              <a:avLst/>
            </a:prstGeom>
            <a:noFill/>
            <a:ln>
              <a:noFill/>
            </a:ln>
          </p:spPr>
        </p:pic>
        <p:sp>
          <p:nvSpPr>
            <p:cNvPr id="240" name="Google Shape;240;p37"/>
            <p:cNvSpPr/>
            <p:nvPr/>
          </p:nvSpPr>
          <p:spPr>
            <a:xfrm>
              <a:off x="643044" y="1775624"/>
              <a:ext cx="3994785" cy="2757804"/>
            </a:xfrm>
            <a:custGeom>
              <a:rect b="b" l="l" r="r" t="t"/>
              <a:pathLst>
                <a:path extrusionOk="0" h="2757804" w="3994785">
                  <a:moveTo>
                    <a:pt x="3991708" y="826538"/>
                  </a:moveTo>
                  <a:lnTo>
                    <a:pt x="3991708" y="38"/>
                  </a:lnTo>
                </a:path>
                <a:path extrusionOk="0" h="2757804" w="3994785">
                  <a:moveTo>
                    <a:pt x="3994780" y="0"/>
                  </a:moveTo>
                  <a:lnTo>
                    <a:pt x="24580" y="0"/>
                  </a:lnTo>
                </a:path>
                <a:path extrusionOk="0" h="2757804" w="3994785">
                  <a:moveTo>
                    <a:pt x="0" y="2739009"/>
                  </a:moveTo>
                  <a:lnTo>
                    <a:pt x="18599" y="9"/>
                  </a:lnTo>
                </a:path>
                <a:path extrusionOk="0" h="2757804" w="3994785">
                  <a:moveTo>
                    <a:pt x="870855" y="2739124"/>
                  </a:moveTo>
                  <a:lnTo>
                    <a:pt x="8955" y="2739124"/>
                  </a:lnTo>
                </a:path>
                <a:path extrusionOk="0" h="2757804" w="3994785">
                  <a:moveTo>
                    <a:pt x="888555" y="528124"/>
                  </a:moveTo>
                  <a:lnTo>
                    <a:pt x="888555" y="2757724"/>
                  </a:lnTo>
                </a:path>
              </a:pathLst>
            </a:custGeom>
            <a:noFill/>
            <a:ln cap="flat" cmpd="sng" w="76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 name="Google Shape;241;p37"/>
            <p:cNvSpPr/>
            <p:nvPr/>
          </p:nvSpPr>
          <p:spPr>
            <a:xfrm>
              <a:off x="4502902" y="2602163"/>
              <a:ext cx="264160" cy="236219"/>
            </a:xfrm>
            <a:custGeom>
              <a:rect b="b" l="l" r="r" t="t"/>
              <a:pathLst>
                <a:path extrusionOk="0" h="236219" w="264160">
                  <a:moveTo>
                    <a:pt x="131849" y="235799"/>
                  </a:moveTo>
                  <a:lnTo>
                    <a:pt x="0" y="0"/>
                  </a:lnTo>
                  <a:lnTo>
                    <a:pt x="263699" y="0"/>
                  </a:lnTo>
                  <a:lnTo>
                    <a:pt x="131849" y="235799"/>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42" name="Google Shape;242;p37"/>
          <p:cNvSpPr txBox="1"/>
          <p:nvPr>
            <p:ph type="ctrTitle"/>
          </p:nvPr>
        </p:nvSpPr>
        <p:spPr>
          <a:xfrm>
            <a:off x="592775" y="436598"/>
            <a:ext cx="5908800" cy="4002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
                <a:latin typeface="Work Sans Medium"/>
                <a:ea typeface="Work Sans Medium"/>
                <a:cs typeface="Work Sans Medium"/>
                <a:sym typeface="Work Sans Medium"/>
              </a:rPr>
              <a:t>JALR Cycle 1: PC → Ry</a:t>
            </a:r>
            <a:endParaRPr>
              <a:latin typeface="Work Sans Medium"/>
              <a:ea typeface="Work Sans Medium"/>
              <a:cs typeface="Work Sans Medium"/>
              <a:sym typeface="Work Sans Medium"/>
            </a:endParaRPr>
          </a:p>
        </p:txBody>
      </p:sp>
      <p:sp>
        <p:nvSpPr>
          <p:cNvPr id="243" name="Google Shape;243;p37"/>
          <p:cNvSpPr txBox="1"/>
          <p:nvPr/>
        </p:nvSpPr>
        <p:spPr>
          <a:xfrm>
            <a:off x="592775" y="1092775"/>
            <a:ext cx="41181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 sz="1800">
                <a:solidFill>
                  <a:srgbClr val="595959"/>
                </a:solidFill>
                <a:latin typeface="Work Sans"/>
                <a:ea typeface="Work Sans"/>
                <a:cs typeface="Work Sans"/>
                <a:sym typeface="Work Sans"/>
              </a:rPr>
              <a:t>What signals need to be asserted?</a:t>
            </a:r>
            <a:endParaRPr sz="1800">
              <a:solidFill>
                <a:srgbClr val="595959"/>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pSp>
        <p:nvGrpSpPr>
          <p:cNvPr id="248" name="Google Shape;248;p38"/>
          <p:cNvGrpSpPr/>
          <p:nvPr/>
        </p:nvGrpSpPr>
        <p:grpSpPr>
          <a:xfrm>
            <a:off x="599594" y="1753502"/>
            <a:ext cx="8108481" cy="2779956"/>
            <a:chOff x="599594" y="1753502"/>
            <a:chExt cx="8108481" cy="2779956"/>
          </a:xfrm>
        </p:grpSpPr>
        <p:pic>
          <p:nvPicPr>
            <p:cNvPr id="249" name="Google Shape;249;p38"/>
            <p:cNvPicPr preferRelativeResize="0"/>
            <p:nvPr/>
          </p:nvPicPr>
          <p:blipFill rotWithShape="1">
            <a:blip r:embed="rId3">
              <a:alphaModFix/>
            </a:blip>
            <a:srcRect b="0" l="0" r="0" t="0"/>
            <a:stretch/>
          </p:blipFill>
          <p:spPr>
            <a:xfrm>
              <a:off x="599594" y="1753502"/>
              <a:ext cx="8108481" cy="2779956"/>
            </a:xfrm>
            <a:prstGeom prst="rect">
              <a:avLst/>
            </a:prstGeom>
            <a:noFill/>
            <a:ln>
              <a:noFill/>
            </a:ln>
          </p:spPr>
        </p:pic>
        <p:sp>
          <p:nvSpPr>
            <p:cNvPr id="250" name="Google Shape;250;p38"/>
            <p:cNvSpPr/>
            <p:nvPr/>
          </p:nvSpPr>
          <p:spPr>
            <a:xfrm>
              <a:off x="643044" y="1775624"/>
              <a:ext cx="3994785" cy="2757804"/>
            </a:xfrm>
            <a:custGeom>
              <a:rect b="b" l="l" r="r" t="t"/>
              <a:pathLst>
                <a:path extrusionOk="0" h="2757804" w="3994785">
                  <a:moveTo>
                    <a:pt x="3991708" y="826538"/>
                  </a:moveTo>
                  <a:lnTo>
                    <a:pt x="3991708" y="38"/>
                  </a:lnTo>
                </a:path>
                <a:path extrusionOk="0" h="2757804" w="3994785">
                  <a:moveTo>
                    <a:pt x="3994780" y="0"/>
                  </a:moveTo>
                  <a:lnTo>
                    <a:pt x="24580" y="0"/>
                  </a:lnTo>
                </a:path>
                <a:path extrusionOk="0" h="2757804" w="3994785">
                  <a:moveTo>
                    <a:pt x="0" y="2739009"/>
                  </a:moveTo>
                  <a:lnTo>
                    <a:pt x="18599" y="9"/>
                  </a:lnTo>
                </a:path>
                <a:path extrusionOk="0" h="2757804" w="3994785">
                  <a:moveTo>
                    <a:pt x="870855" y="2739124"/>
                  </a:moveTo>
                  <a:lnTo>
                    <a:pt x="8955" y="2739124"/>
                  </a:lnTo>
                </a:path>
                <a:path extrusionOk="0" h="2757804" w="3994785">
                  <a:moveTo>
                    <a:pt x="888555" y="528124"/>
                  </a:moveTo>
                  <a:lnTo>
                    <a:pt x="888555" y="2757724"/>
                  </a:lnTo>
                </a:path>
              </a:pathLst>
            </a:custGeom>
            <a:noFill/>
            <a:ln cap="flat" cmpd="sng" w="76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1" name="Google Shape;251;p38"/>
            <p:cNvSpPr/>
            <p:nvPr/>
          </p:nvSpPr>
          <p:spPr>
            <a:xfrm>
              <a:off x="4502902" y="2602163"/>
              <a:ext cx="264160" cy="236219"/>
            </a:xfrm>
            <a:custGeom>
              <a:rect b="b" l="l" r="r" t="t"/>
              <a:pathLst>
                <a:path extrusionOk="0" h="236219" w="264160">
                  <a:moveTo>
                    <a:pt x="131849" y="235799"/>
                  </a:moveTo>
                  <a:lnTo>
                    <a:pt x="0" y="0"/>
                  </a:lnTo>
                  <a:lnTo>
                    <a:pt x="263699" y="0"/>
                  </a:lnTo>
                  <a:lnTo>
                    <a:pt x="131849" y="235799"/>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2" name="Google Shape;252;p38"/>
          <p:cNvSpPr txBox="1"/>
          <p:nvPr>
            <p:ph type="ctrTitle"/>
          </p:nvPr>
        </p:nvSpPr>
        <p:spPr>
          <a:xfrm>
            <a:off x="592775" y="436598"/>
            <a:ext cx="5908800" cy="4002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
                <a:latin typeface="Work Sans Medium"/>
                <a:ea typeface="Work Sans Medium"/>
                <a:cs typeface="Work Sans Medium"/>
                <a:sym typeface="Work Sans Medium"/>
              </a:rPr>
              <a:t>JALR Cycle 1: PC → Ry</a:t>
            </a:r>
            <a:endParaRPr>
              <a:latin typeface="Work Sans Medium"/>
              <a:ea typeface="Work Sans Medium"/>
              <a:cs typeface="Work Sans Medium"/>
              <a:sym typeface="Work Sans Medium"/>
            </a:endParaRPr>
          </a:p>
        </p:txBody>
      </p:sp>
      <p:sp>
        <p:nvSpPr>
          <p:cNvPr id="253" name="Google Shape;253;p38"/>
          <p:cNvSpPr txBox="1"/>
          <p:nvPr/>
        </p:nvSpPr>
        <p:spPr>
          <a:xfrm>
            <a:off x="592775" y="1092775"/>
            <a:ext cx="30231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 sz="1800">
                <a:solidFill>
                  <a:srgbClr val="595959"/>
                </a:solidFill>
                <a:latin typeface="Work Sans"/>
                <a:ea typeface="Work Sans"/>
                <a:cs typeface="Work Sans"/>
                <a:sym typeface="Work Sans"/>
              </a:rPr>
              <a:t>DrPC, WrREG, RegSel = 01</a:t>
            </a:r>
            <a:endParaRPr sz="1800">
              <a:solidFill>
                <a:srgbClr val="595959"/>
              </a:solidFill>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pSp>
        <p:nvGrpSpPr>
          <p:cNvPr id="258" name="Google Shape;258;p39"/>
          <p:cNvGrpSpPr/>
          <p:nvPr/>
        </p:nvGrpSpPr>
        <p:grpSpPr>
          <a:xfrm>
            <a:off x="599594" y="1738005"/>
            <a:ext cx="8108481" cy="2795904"/>
            <a:chOff x="599594" y="1738005"/>
            <a:chExt cx="8108481" cy="2795904"/>
          </a:xfrm>
        </p:grpSpPr>
        <p:pic>
          <p:nvPicPr>
            <p:cNvPr id="259" name="Google Shape;259;p39"/>
            <p:cNvPicPr preferRelativeResize="0"/>
            <p:nvPr/>
          </p:nvPicPr>
          <p:blipFill rotWithShape="1">
            <a:blip r:embed="rId3">
              <a:alphaModFix/>
            </a:blip>
            <a:srcRect b="0" l="0" r="0" t="0"/>
            <a:stretch/>
          </p:blipFill>
          <p:spPr>
            <a:xfrm>
              <a:off x="599594" y="1753502"/>
              <a:ext cx="8108481" cy="2779956"/>
            </a:xfrm>
            <a:prstGeom prst="rect">
              <a:avLst/>
            </a:prstGeom>
            <a:noFill/>
            <a:ln>
              <a:noFill/>
            </a:ln>
          </p:spPr>
        </p:pic>
        <p:sp>
          <p:nvSpPr>
            <p:cNvPr id="260" name="Google Shape;260;p39"/>
            <p:cNvSpPr/>
            <p:nvPr/>
          </p:nvSpPr>
          <p:spPr>
            <a:xfrm>
              <a:off x="643044" y="1738005"/>
              <a:ext cx="3982085" cy="2795904"/>
            </a:xfrm>
            <a:custGeom>
              <a:rect b="b" l="l" r="r" t="t"/>
              <a:pathLst>
                <a:path extrusionOk="0" h="2795904" w="3982085">
                  <a:moveTo>
                    <a:pt x="876434" y="291899"/>
                  </a:moveTo>
                  <a:lnTo>
                    <a:pt x="876434" y="0"/>
                  </a:lnTo>
                </a:path>
                <a:path extrusionOk="0" h="2795904" w="3982085">
                  <a:moveTo>
                    <a:pt x="894608" y="37774"/>
                  </a:moveTo>
                  <a:lnTo>
                    <a:pt x="43508" y="37774"/>
                  </a:lnTo>
                </a:path>
                <a:path extrusionOk="0" h="2795904" w="3982085">
                  <a:moveTo>
                    <a:pt x="0" y="2776628"/>
                  </a:moveTo>
                  <a:lnTo>
                    <a:pt x="18599" y="37628"/>
                  </a:lnTo>
                </a:path>
                <a:path extrusionOk="0" h="2795904" w="3982085">
                  <a:moveTo>
                    <a:pt x="3981471" y="2786036"/>
                  </a:moveTo>
                  <a:lnTo>
                    <a:pt x="9171" y="2776736"/>
                  </a:lnTo>
                </a:path>
                <a:path extrusionOk="0" h="2795904" w="3982085">
                  <a:moveTo>
                    <a:pt x="3981375" y="1910860"/>
                  </a:moveTo>
                  <a:lnTo>
                    <a:pt x="3972675" y="2795560"/>
                  </a:lnTo>
                </a:path>
              </a:pathLst>
            </a:custGeom>
            <a:noFill/>
            <a:ln cap="flat" cmpd="sng" w="76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1" name="Google Shape;261;p39"/>
            <p:cNvSpPr/>
            <p:nvPr/>
          </p:nvSpPr>
          <p:spPr>
            <a:xfrm>
              <a:off x="1387590" y="1888213"/>
              <a:ext cx="264160" cy="236219"/>
            </a:xfrm>
            <a:custGeom>
              <a:rect b="b" l="l" r="r" t="t"/>
              <a:pathLst>
                <a:path extrusionOk="0" h="236219" w="264160">
                  <a:moveTo>
                    <a:pt x="131849" y="235799"/>
                  </a:moveTo>
                  <a:lnTo>
                    <a:pt x="0" y="0"/>
                  </a:lnTo>
                  <a:lnTo>
                    <a:pt x="263700" y="0"/>
                  </a:lnTo>
                  <a:lnTo>
                    <a:pt x="131849" y="235799"/>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62" name="Google Shape;262;p39"/>
          <p:cNvSpPr txBox="1"/>
          <p:nvPr>
            <p:ph type="ctrTitle"/>
          </p:nvPr>
        </p:nvSpPr>
        <p:spPr>
          <a:xfrm>
            <a:off x="592775" y="436598"/>
            <a:ext cx="5908800" cy="4002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
                <a:latin typeface="Work Sans Medium"/>
                <a:ea typeface="Work Sans Medium"/>
                <a:cs typeface="Work Sans Medium"/>
                <a:sym typeface="Work Sans Medium"/>
              </a:rPr>
              <a:t>JALR Cycle 2: Rx → PC</a:t>
            </a:r>
            <a:endParaRPr>
              <a:latin typeface="Work Sans Medium"/>
              <a:ea typeface="Work Sans Medium"/>
              <a:cs typeface="Work Sans Medium"/>
              <a:sym typeface="Work Sans Medium"/>
            </a:endParaRPr>
          </a:p>
        </p:txBody>
      </p:sp>
      <p:sp>
        <p:nvSpPr>
          <p:cNvPr id="263" name="Google Shape;263;p39"/>
          <p:cNvSpPr txBox="1"/>
          <p:nvPr/>
        </p:nvSpPr>
        <p:spPr>
          <a:xfrm>
            <a:off x="592775" y="1092775"/>
            <a:ext cx="40101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 sz="1800">
                <a:solidFill>
                  <a:srgbClr val="595959"/>
                </a:solidFill>
                <a:latin typeface="Work Sans"/>
                <a:ea typeface="Work Sans"/>
                <a:cs typeface="Work Sans"/>
                <a:sym typeface="Work Sans"/>
              </a:rPr>
              <a:t>What signals need to be asserted?</a:t>
            </a:r>
            <a:endParaRPr sz="1800">
              <a:solidFill>
                <a:srgbClr val="595959"/>
              </a:solidFill>
              <a:latin typeface="Work Sans"/>
              <a:ea typeface="Work Sans"/>
              <a:cs typeface="Work Sans"/>
              <a:sym typeface="Work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pSp>
        <p:nvGrpSpPr>
          <p:cNvPr id="268" name="Google Shape;268;p40"/>
          <p:cNvGrpSpPr/>
          <p:nvPr/>
        </p:nvGrpSpPr>
        <p:grpSpPr>
          <a:xfrm>
            <a:off x="599594" y="1738005"/>
            <a:ext cx="8108481" cy="2795904"/>
            <a:chOff x="599594" y="1738005"/>
            <a:chExt cx="8108481" cy="2795904"/>
          </a:xfrm>
        </p:grpSpPr>
        <p:pic>
          <p:nvPicPr>
            <p:cNvPr id="269" name="Google Shape;269;p40"/>
            <p:cNvPicPr preferRelativeResize="0"/>
            <p:nvPr/>
          </p:nvPicPr>
          <p:blipFill rotWithShape="1">
            <a:blip r:embed="rId3">
              <a:alphaModFix/>
            </a:blip>
            <a:srcRect b="0" l="0" r="0" t="0"/>
            <a:stretch/>
          </p:blipFill>
          <p:spPr>
            <a:xfrm>
              <a:off x="599594" y="1753502"/>
              <a:ext cx="8108481" cy="2779956"/>
            </a:xfrm>
            <a:prstGeom prst="rect">
              <a:avLst/>
            </a:prstGeom>
            <a:noFill/>
            <a:ln>
              <a:noFill/>
            </a:ln>
          </p:spPr>
        </p:pic>
        <p:sp>
          <p:nvSpPr>
            <p:cNvPr id="270" name="Google Shape;270;p40"/>
            <p:cNvSpPr/>
            <p:nvPr/>
          </p:nvSpPr>
          <p:spPr>
            <a:xfrm>
              <a:off x="643044" y="1738005"/>
              <a:ext cx="3982085" cy="2795904"/>
            </a:xfrm>
            <a:custGeom>
              <a:rect b="b" l="l" r="r" t="t"/>
              <a:pathLst>
                <a:path extrusionOk="0" h="2795904" w="3982085">
                  <a:moveTo>
                    <a:pt x="876434" y="291899"/>
                  </a:moveTo>
                  <a:lnTo>
                    <a:pt x="876434" y="0"/>
                  </a:lnTo>
                </a:path>
                <a:path extrusionOk="0" h="2795904" w="3982085">
                  <a:moveTo>
                    <a:pt x="894608" y="37774"/>
                  </a:moveTo>
                  <a:lnTo>
                    <a:pt x="43508" y="37774"/>
                  </a:lnTo>
                </a:path>
                <a:path extrusionOk="0" h="2795904" w="3982085">
                  <a:moveTo>
                    <a:pt x="0" y="2776628"/>
                  </a:moveTo>
                  <a:lnTo>
                    <a:pt x="18599" y="37628"/>
                  </a:lnTo>
                </a:path>
                <a:path extrusionOk="0" h="2795904" w="3982085">
                  <a:moveTo>
                    <a:pt x="3981471" y="2786036"/>
                  </a:moveTo>
                  <a:lnTo>
                    <a:pt x="9171" y="2776736"/>
                  </a:lnTo>
                </a:path>
                <a:path extrusionOk="0" h="2795904" w="3982085">
                  <a:moveTo>
                    <a:pt x="3981375" y="1910860"/>
                  </a:moveTo>
                  <a:lnTo>
                    <a:pt x="3972675" y="2795560"/>
                  </a:lnTo>
                </a:path>
              </a:pathLst>
            </a:custGeom>
            <a:noFill/>
            <a:ln cap="flat" cmpd="sng" w="76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1" name="Google Shape;271;p40"/>
            <p:cNvSpPr/>
            <p:nvPr/>
          </p:nvSpPr>
          <p:spPr>
            <a:xfrm>
              <a:off x="1387590" y="1888213"/>
              <a:ext cx="264160" cy="236219"/>
            </a:xfrm>
            <a:custGeom>
              <a:rect b="b" l="l" r="r" t="t"/>
              <a:pathLst>
                <a:path extrusionOk="0" h="236219" w="264160">
                  <a:moveTo>
                    <a:pt x="131849" y="235799"/>
                  </a:moveTo>
                  <a:lnTo>
                    <a:pt x="0" y="0"/>
                  </a:lnTo>
                  <a:lnTo>
                    <a:pt x="263700" y="0"/>
                  </a:lnTo>
                  <a:lnTo>
                    <a:pt x="131849" y="235799"/>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72" name="Google Shape;272;p40"/>
          <p:cNvSpPr txBox="1"/>
          <p:nvPr>
            <p:ph type="ctrTitle"/>
          </p:nvPr>
        </p:nvSpPr>
        <p:spPr>
          <a:xfrm>
            <a:off x="592775" y="436598"/>
            <a:ext cx="5908800" cy="4002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
                <a:latin typeface="Work Sans Medium"/>
                <a:ea typeface="Work Sans Medium"/>
                <a:cs typeface="Work Sans Medium"/>
                <a:sym typeface="Work Sans Medium"/>
              </a:rPr>
              <a:t>JALR Cycle 2: Rx → PC</a:t>
            </a:r>
            <a:endParaRPr>
              <a:latin typeface="Work Sans Medium"/>
              <a:ea typeface="Work Sans Medium"/>
              <a:cs typeface="Work Sans Medium"/>
              <a:sym typeface="Work Sans Medium"/>
            </a:endParaRPr>
          </a:p>
        </p:txBody>
      </p:sp>
      <p:sp>
        <p:nvSpPr>
          <p:cNvPr id="273" name="Google Shape;273;p40"/>
          <p:cNvSpPr txBox="1"/>
          <p:nvPr/>
        </p:nvSpPr>
        <p:spPr>
          <a:xfrm>
            <a:off x="592775" y="1092775"/>
            <a:ext cx="39483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 sz="1800">
                <a:solidFill>
                  <a:srgbClr val="595959"/>
                </a:solidFill>
                <a:latin typeface="Work Sans"/>
                <a:ea typeface="Work Sans"/>
                <a:cs typeface="Work Sans"/>
                <a:sym typeface="Work Sans"/>
              </a:rPr>
              <a:t>DrREG, LdPC, regSel = 00</a:t>
            </a:r>
            <a:endParaRPr sz="1800">
              <a:solidFill>
                <a:srgbClr val="595959"/>
              </a:solidFill>
              <a:latin typeface="Work Sans"/>
              <a:ea typeface="Work Sans"/>
              <a:cs typeface="Work Sans"/>
              <a:sym typeface="Work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592775" y="436598"/>
            <a:ext cx="6521400" cy="4002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
              <a:t>Implementing JALR</a:t>
            </a:r>
            <a:endParaRPr/>
          </a:p>
        </p:txBody>
      </p:sp>
      <p:sp>
        <p:nvSpPr>
          <p:cNvPr id="279" name="Google Shape;279;p41"/>
          <p:cNvSpPr txBox="1"/>
          <p:nvPr/>
        </p:nvSpPr>
        <p:spPr>
          <a:xfrm>
            <a:off x="592775" y="1030150"/>
            <a:ext cx="4448400" cy="1398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 sz="1800">
                <a:solidFill>
                  <a:srgbClr val="595959"/>
                </a:solidFill>
                <a:latin typeface="Work Sans"/>
                <a:ea typeface="Work Sans"/>
                <a:cs typeface="Work Sans"/>
                <a:sym typeface="Work Sans"/>
              </a:rPr>
              <a:t>Ry ← PC + 1</a:t>
            </a:r>
            <a:r>
              <a:rPr lang="en" sz="1800">
                <a:solidFill>
                  <a:srgbClr val="CC0000"/>
                </a:solidFill>
                <a:latin typeface="Work Sans"/>
                <a:ea typeface="Work Sans"/>
                <a:cs typeface="Work Sans"/>
                <a:sym typeface="Work Sans"/>
              </a:rPr>
              <a:t>*</a:t>
            </a:r>
            <a:endParaRPr sz="1800">
              <a:solidFill>
                <a:srgbClr val="CC0000"/>
              </a:solidFill>
              <a:latin typeface="Work Sans"/>
              <a:ea typeface="Work Sans"/>
              <a:cs typeface="Work Sans"/>
              <a:sym typeface="Work Sans"/>
            </a:endParaRPr>
          </a:p>
          <a:p>
            <a:pPr indent="0" lvl="0" marL="12700" marR="0" rtl="0" algn="l">
              <a:lnSpc>
                <a:spcPct val="100000"/>
              </a:lnSpc>
              <a:spcBef>
                <a:spcPts val="0"/>
              </a:spcBef>
              <a:spcAft>
                <a:spcPts val="0"/>
              </a:spcAft>
              <a:buNone/>
            </a:pPr>
            <a:r>
              <a:rPr lang="en" sz="1800">
                <a:solidFill>
                  <a:srgbClr val="595959"/>
                </a:solidFill>
                <a:latin typeface="Work Sans"/>
                <a:ea typeface="Work Sans"/>
                <a:cs typeface="Work Sans"/>
                <a:sym typeface="Work Sans"/>
              </a:rPr>
              <a:t>PC ← Rx</a:t>
            </a:r>
            <a:endParaRPr sz="1800">
              <a:solidFill>
                <a:srgbClr val="595959"/>
              </a:solidFill>
              <a:latin typeface="Work Sans"/>
              <a:ea typeface="Work Sans"/>
              <a:cs typeface="Work Sans"/>
              <a:sym typeface="Work Sans"/>
            </a:endParaRPr>
          </a:p>
          <a:p>
            <a:pPr indent="0" lvl="0" marL="12700" marR="0" rtl="0" algn="l">
              <a:lnSpc>
                <a:spcPct val="100000"/>
              </a:lnSpc>
              <a:spcBef>
                <a:spcPts val="0"/>
              </a:spcBef>
              <a:spcAft>
                <a:spcPts val="0"/>
              </a:spcAft>
              <a:buNone/>
            </a:pPr>
            <a:r>
              <a:t/>
            </a:r>
            <a:endParaRPr b="1" sz="1800">
              <a:solidFill>
                <a:srgbClr val="595959"/>
              </a:solidFill>
              <a:latin typeface="Work Sans"/>
              <a:ea typeface="Work Sans"/>
              <a:cs typeface="Work Sans"/>
              <a:sym typeface="Work Sans"/>
            </a:endParaRPr>
          </a:p>
          <a:p>
            <a:pPr indent="0" lvl="0" marL="12700" marR="0" rtl="0" algn="l">
              <a:lnSpc>
                <a:spcPct val="100000"/>
              </a:lnSpc>
              <a:spcBef>
                <a:spcPts val="0"/>
              </a:spcBef>
              <a:spcAft>
                <a:spcPts val="0"/>
              </a:spcAft>
              <a:buNone/>
            </a:pPr>
            <a:r>
              <a:rPr b="1" lang="en" sz="1800">
                <a:solidFill>
                  <a:srgbClr val="595959"/>
                </a:solidFill>
                <a:latin typeface="Work Sans"/>
                <a:ea typeface="Work Sans"/>
                <a:cs typeface="Work Sans"/>
                <a:sym typeface="Work Sans"/>
              </a:rPr>
              <a:t>Cycle 1:</a:t>
            </a:r>
            <a:r>
              <a:rPr lang="en" sz="1800">
                <a:solidFill>
                  <a:srgbClr val="595959"/>
                </a:solidFill>
                <a:latin typeface="Work Sans"/>
                <a:ea typeface="Work Sans"/>
                <a:cs typeface="Work Sans"/>
                <a:sym typeface="Work Sans"/>
              </a:rPr>
              <a:t> DrPC, WrREG, regSel = 01 </a:t>
            </a:r>
            <a:endParaRPr sz="1800">
              <a:solidFill>
                <a:srgbClr val="595959"/>
              </a:solidFill>
              <a:latin typeface="Work Sans"/>
              <a:ea typeface="Work Sans"/>
              <a:cs typeface="Work Sans"/>
              <a:sym typeface="Work Sans"/>
            </a:endParaRPr>
          </a:p>
          <a:p>
            <a:pPr indent="0" lvl="0" marL="12700" marR="0" rtl="0" algn="l">
              <a:lnSpc>
                <a:spcPct val="100000"/>
              </a:lnSpc>
              <a:spcBef>
                <a:spcPts val="0"/>
              </a:spcBef>
              <a:spcAft>
                <a:spcPts val="0"/>
              </a:spcAft>
              <a:buNone/>
            </a:pPr>
            <a:r>
              <a:rPr b="1" lang="en" sz="1800">
                <a:solidFill>
                  <a:srgbClr val="595959"/>
                </a:solidFill>
                <a:latin typeface="Work Sans"/>
                <a:ea typeface="Work Sans"/>
                <a:cs typeface="Work Sans"/>
                <a:sym typeface="Work Sans"/>
              </a:rPr>
              <a:t>Cycle 2:</a:t>
            </a:r>
            <a:r>
              <a:rPr lang="en" sz="1800">
                <a:solidFill>
                  <a:srgbClr val="595959"/>
                </a:solidFill>
                <a:latin typeface="Work Sans"/>
                <a:ea typeface="Work Sans"/>
                <a:cs typeface="Work Sans"/>
                <a:sym typeface="Work Sans"/>
              </a:rPr>
              <a:t> DrREG, LdPC, regSel = 00</a:t>
            </a:r>
            <a:endParaRPr sz="1800">
              <a:solidFill>
                <a:srgbClr val="595959"/>
              </a:solidFill>
              <a:latin typeface="Work Sans"/>
              <a:ea typeface="Work Sans"/>
              <a:cs typeface="Work Sans"/>
              <a:sym typeface="Work Sans"/>
            </a:endParaRPr>
          </a:p>
        </p:txBody>
      </p:sp>
      <p:pic>
        <p:nvPicPr>
          <p:cNvPr id="280" name="Google Shape;280;p41"/>
          <p:cNvPicPr preferRelativeResize="0"/>
          <p:nvPr/>
        </p:nvPicPr>
        <p:blipFill rotWithShape="1">
          <a:blip r:embed="rId3">
            <a:alphaModFix/>
          </a:blip>
          <a:srcRect b="0" l="0" r="0" t="0"/>
          <a:stretch/>
        </p:blipFill>
        <p:spPr>
          <a:xfrm>
            <a:off x="5944715" y="516475"/>
            <a:ext cx="2428333" cy="1842450"/>
          </a:xfrm>
          <a:prstGeom prst="rect">
            <a:avLst/>
          </a:prstGeom>
          <a:noFill/>
          <a:ln>
            <a:noFill/>
          </a:ln>
        </p:spPr>
      </p:pic>
      <p:pic>
        <p:nvPicPr>
          <p:cNvPr id="281" name="Google Shape;281;p41"/>
          <p:cNvPicPr preferRelativeResize="0"/>
          <p:nvPr/>
        </p:nvPicPr>
        <p:blipFill rotWithShape="1">
          <a:blip r:embed="rId4">
            <a:alphaModFix/>
          </a:blip>
          <a:srcRect b="0" l="0" r="0" t="0"/>
          <a:stretch/>
        </p:blipFill>
        <p:spPr>
          <a:xfrm>
            <a:off x="5942593" y="2568900"/>
            <a:ext cx="2384628" cy="1728450"/>
          </a:xfrm>
          <a:prstGeom prst="rect">
            <a:avLst/>
          </a:prstGeom>
          <a:noFill/>
          <a:ln>
            <a:noFill/>
          </a:ln>
        </p:spPr>
      </p:pic>
      <p:sp>
        <p:nvSpPr>
          <p:cNvPr id="282" name="Google Shape;282;p41"/>
          <p:cNvSpPr txBox="1"/>
          <p:nvPr/>
        </p:nvSpPr>
        <p:spPr>
          <a:xfrm>
            <a:off x="592775" y="2783325"/>
            <a:ext cx="4448400" cy="12996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CC0000"/>
                </a:solidFill>
                <a:latin typeface="Work Sans"/>
                <a:ea typeface="Work Sans"/>
                <a:cs typeface="Work Sans"/>
                <a:sym typeface="Work Sans"/>
              </a:rPr>
              <a:t>Note: </a:t>
            </a:r>
            <a:r>
              <a:rPr lang="en" sz="1700">
                <a:solidFill>
                  <a:srgbClr val="CC0000"/>
                </a:solidFill>
                <a:latin typeface="Work Sans"/>
                <a:ea typeface="Work Sans"/>
                <a:cs typeface="Work Sans"/>
                <a:sym typeface="Work Sans"/>
              </a:rPr>
              <a:t>By the time an instruction executes, the PC has </a:t>
            </a:r>
            <a:r>
              <a:rPr i="1" lang="en" sz="1700">
                <a:solidFill>
                  <a:srgbClr val="CC0000"/>
                </a:solidFill>
                <a:latin typeface="Work Sans"/>
                <a:ea typeface="Work Sans"/>
                <a:cs typeface="Work Sans"/>
                <a:sym typeface="Work Sans"/>
              </a:rPr>
              <a:t>already </a:t>
            </a:r>
            <a:r>
              <a:rPr lang="en" sz="1700">
                <a:solidFill>
                  <a:srgbClr val="CC0000"/>
                </a:solidFill>
                <a:latin typeface="Work Sans"/>
                <a:ea typeface="Work Sans"/>
                <a:cs typeface="Work Sans"/>
                <a:sym typeface="Work Sans"/>
              </a:rPr>
              <a:t>been incremented! We don’t have to do that again during the execution macrostate.</a:t>
            </a:r>
            <a:endParaRPr sz="1700">
              <a:solidFill>
                <a:srgbClr val="CC0000"/>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Announcements</a:t>
            </a:r>
            <a:endParaRPr/>
          </a:p>
        </p:txBody>
      </p:sp>
      <p:sp>
        <p:nvSpPr>
          <p:cNvPr id="116" name="Google Shape;116;p24"/>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b="1" lang="en" sz="2100"/>
              <a:t>Homework 3 </a:t>
            </a:r>
            <a:r>
              <a:rPr lang="en" sz="2100"/>
              <a:t>will be released today and is due </a:t>
            </a:r>
            <a:r>
              <a:rPr b="1" lang="en" sz="2100">
                <a:solidFill>
                  <a:srgbClr val="674EA7"/>
                </a:solidFill>
              </a:rPr>
              <a:t>Feb 7</a:t>
            </a:r>
            <a:r>
              <a:rPr b="1" baseline="30000" lang="en" sz="2100">
                <a:solidFill>
                  <a:srgbClr val="674EA7"/>
                </a:solidFill>
              </a:rPr>
              <a:t>th</a:t>
            </a:r>
            <a:r>
              <a:rPr b="1" lang="en" sz="2100">
                <a:solidFill>
                  <a:srgbClr val="674EA7"/>
                </a:solidFill>
              </a:rPr>
              <a:t> @ 6:15 PM</a:t>
            </a:r>
            <a:endParaRPr b="1" sz="2100"/>
          </a:p>
          <a:p>
            <a:pPr indent="-361950" lvl="0" marL="457200" rtl="0" algn="l">
              <a:spcBef>
                <a:spcPts val="0"/>
              </a:spcBef>
              <a:spcAft>
                <a:spcPts val="0"/>
              </a:spcAft>
              <a:buSzPts val="2100"/>
              <a:buChar char="●"/>
            </a:pPr>
            <a:r>
              <a:rPr b="1" lang="en" sz="2100"/>
              <a:t>Project 1 </a:t>
            </a:r>
            <a:r>
              <a:rPr lang="en" sz="2100"/>
              <a:t>has been released and is due </a:t>
            </a:r>
            <a:r>
              <a:rPr b="1" lang="en" sz="2100">
                <a:solidFill>
                  <a:srgbClr val="674EA7"/>
                </a:solidFill>
              </a:rPr>
              <a:t>Feb 9</a:t>
            </a:r>
            <a:r>
              <a:rPr b="1" baseline="30000" lang="en" sz="2100">
                <a:solidFill>
                  <a:srgbClr val="674EA7"/>
                </a:solidFill>
              </a:rPr>
              <a:t>th</a:t>
            </a:r>
            <a:r>
              <a:rPr b="1" lang="en" sz="2100">
                <a:solidFill>
                  <a:srgbClr val="674EA7"/>
                </a:solidFill>
              </a:rPr>
              <a:t> @ 11:59 PM </a:t>
            </a:r>
            <a:endParaRPr b="1" sz="2100">
              <a:solidFill>
                <a:srgbClr val="674EA7"/>
              </a:solidFill>
            </a:endParaRPr>
          </a:p>
          <a:p>
            <a:pPr indent="0" lvl="0" marL="457200" rtl="0" algn="l">
              <a:spcBef>
                <a:spcPts val="0"/>
              </a:spcBef>
              <a:spcAft>
                <a:spcPts val="0"/>
              </a:spcAft>
              <a:buNone/>
            </a:pPr>
            <a:r>
              <a:t/>
            </a:r>
            <a:endParaRPr b="1"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2"/>
          <p:cNvPicPr preferRelativeResize="0"/>
          <p:nvPr/>
        </p:nvPicPr>
        <p:blipFill rotWithShape="1">
          <a:blip r:embed="rId3">
            <a:alphaModFix/>
          </a:blip>
          <a:srcRect b="32235" l="0" r="0" t="10598"/>
          <a:stretch/>
        </p:blipFill>
        <p:spPr>
          <a:xfrm>
            <a:off x="1622075" y="1584575"/>
            <a:ext cx="5664249" cy="1898000"/>
          </a:xfrm>
          <a:prstGeom prst="rect">
            <a:avLst/>
          </a:prstGeom>
          <a:noFill/>
          <a:ln>
            <a:noFill/>
          </a:ln>
        </p:spPr>
      </p:pic>
      <p:pic>
        <p:nvPicPr>
          <p:cNvPr id="288" name="Google Shape;288;p42"/>
          <p:cNvPicPr preferRelativeResize="0"/>
          <p:nvPr/>
        </p:nvPicPr>
        <p:blipFill>
          <a:blip r:embed="rId4">
            <a:alphaModFix/>
          </a:blip>
          <a:stretch>
            <a:fillRect/>
          </a:stretch>
        </p:blipFill>
        <p:spPr>
          <a:xfrm>
            <a:off x="6035000" y="3566550"/>
            <a:ext cx="2497049" cy="1144475"/>
          </a:xfrm>
          <a:prstGeom prst="rect">
            <a:avLst/>
          </a:prstGeom>
          <a:noFill/>
          <a:ln>
            <a:noFill/>
          </a:ln>
        </p:spPr>
      </p:pic>
      <p:sp>
        <p:nvSpPr>
          <p:cNvPr id="289" name="Google Shape;289;p42"/>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3C78D8"/>
                </a:solidFill>
              </a:rPr>
              <a:t>Exercise:</a:t>
            </a:r>
            <a:r>
              <a:rPr lang="en">
                <a:solidFill>
                  <a:srgbClr val="3C78D8"/>
                </a:solidFill>
              </a:rPr>
              <a:t> </a:t>
            </a:r>
            <a:r>
              <a:rPr lang="en">
                <a:solidFill>
                  <a:srgbClr val="000000"/>
                </a:solidFill>
              </a:rPr>
              <a:t>Implement ADDI on LC-2200 datapath</a:t>
            </a:r>
            <a:endParaRPr>
              <a:solidFill>
                <a:srgbClr val="000000"/>
              </a:solidFill>
            </a:endParaRPr>
          </a:p>
          <a:p>
            <a:pPr indent="0" lvl="0" marL="0" rtl="0" algn="l">
              <a:spcBef>
                <a:spcPts val="0"/>
              </a:spcBef>
              <a:spcAft>
                <a:spcPts val="0"/>
              </a:spcAft>
              <a:buNone/>
            </a:pPr>
            <a:r>
              <a:t/>
            </a:r>
            <a:endParaRPr/>
          </a:p>
        </p:txBody>
      </p:sp>
      <p:sp>
        <p:nvSpPr>
          <p:cNvPr id="290" name="Google Shape;290;p42"/>
          <p:cNvSpPr txBox="1"/>
          <p:nvPr>
            <p:ph idx="1" type="body"/>
          </p:nvPr>
        </p:nvSpPr>
        <p:spPr>
          <a:xfrm>
            <a:off x="519750" y="949075"/>
            <a:ext cx="81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How many cycles and what control signals are required to implement ADDI on the LC-2200 datapath? Spend </a:t>
            </a:r>
            <a:r>
              <a:rPr b="1" lang="en"/>
              <a:t>5 minutes </a:t>
            </a:r>
            <a:r>
              <a:rPr lang="en"/>
              <a:t>tracing each cycle.</a:t>
            </a:r>
            <a:endParaRPr/>
          </a:p>
          <a:p>
            <a:pPr indent="0" lvl="0" marL="0" rtl="0" algn="l">
              <a:spcBef>
                <a:spcPts val="1200"/>
              </a:spcBef>
              <a:spcAft>
                <a:spcPts val="1200"/>
              </a:spcAft>
              <a:buNone/>
            </a:pPr>
            <a:r>
              <a:t/>
            </a:r>
            <a:endParaRPr/>
          </a:p>
        </p:txBody>
      </p:sp>
      <p:pic>
        <p:nvPicPr>
          <p:cNvPr id="291" name="Google Shape;291;p42"/>
          <p:cNvPicPr preferRelativeResize="0"/>
          <p:nvPr/>
        </p:nvPicPr>
        <p:blipFill>
          <a:blip r:embed="rId5">
            <a:alphaModFix/>
          </a:blip>
          <a:stretch>
            <a:fillRect/>
          </a:stretch>
        </p:blipFill>
        <p:spPr>
          <a:xfrm>
            <a:off x="880425" y="3793150"/>
            <a:ext cx="4833725" cy="862850"/>
          </a:xfrm>
          <a:prstGeom prst="rect">
            <a:avLst/>
          </a:prstGeom>
          <a:noFill/>
          <a:ln>
            <a:noFill/>
          </a:ln>
        </p:spPr>
      </p:pic>
      <p:sp>
        <p:nvSpPr>
          <p:cNvPr id="292" name="Google Shape;292;p42"/>
          <p:cNvSpPr txBox="1"/>
          <p:nvPr/>
        </p:nvSpPr>
        <p:spPr>
          <a:xfrm>
            <a:off x="890742" y="3505744"/>
            <a:ext cx="3004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95959"/>
                </a:solidFill>
                <a:latin typeface="Proxima Nova"/>
                <a:ea typeface="Proxima Nova"/>
                <a:cs typeface="Proxima Nova"/>
                <a:sym typeface="Proxima Nova"/>
              </a:rPr>
              <a:t>Anatomy of an </a:t>
            </a:r>
            <a:r>
              <a:rPr b="1" lang="en" sz="1200">
                <a:solidFill>
                  <a:schemeClr val="dk1"/>
                </a:solidFill>
                <a:latin typeface="Proxima Nova"/>
                <a:ea typeface="Proxima Nova"/>
                <a:cs typeface="Proxima Nova"/>
                <a:sym typeface="Proxima Nova"/>
              </a:rPr>
              <a:t>I-type</a:t>
            </a:r>
            <a:r>
              <a:rPr b="1" lang="en" sz="1200">
                <a:solidFill>
                  <a:srgbClr val="595959"/>
                </a:solidFill>
                <a:latin typeface="Proxima Nova"/>
                <a:ea typeface="Proxima Nova"/>
                <a:cs typeface="Proxima Nova"/>
                <a:sym typeface="Proxima Nova"/>
              </a:rPr>
              <a:t> instruction.</a:t>
            </a:r>
            <a:endParaRPr b="1" sz="1200">
              <a:solidFill>
                <a:srgbClr val="595959"/>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3"/>
          <p:cNvPicPr preferRelativeResize="0"/>
          <p:nvPr/>
        </p:nvPicPr>
        <p:blipFill rotWithShape="1">
          <a:blip r:embed="rId3">
            <a:alphaModFix/>
          </a:blip>
          <a:srcRect b="32235" l="0" r="0" t="10598"/>
          <a:stretch/>
        </p:blipFill>
        <p:spPr>
          <a:xfrm>
            <a:off x="3278100" y="2864800"/>
            <a:ext cx="5664249" cy="1898000"/>
          </a:xfrm>
          <a:prstGeom prst="rect">
            <a:avLst/>
          </a:prstGeom>
          <a:noFill/>
          <a:ln>
            <a:noFill/>
          </a:ln>
        </p:spPr>
      </p:pic>
      <p:pic>
        <p:nvPicPr>
          <p:cNvPr id="298" name="Google Shape;298;p43"/>
          <p:cNvPicPr preferRelativeResize="0"/>
          <p:nvPr/>
        </p:nvPicPr>
        <p:blipFill>
          <a:blip r:embed="rId4">
            <a:alphaModFix/>
          </a:blip>
          <a:stretch>
            <a:fillRect/>
          </a:stretch>
        </p:blipFill>
        <p:spPr>
          <a:xfrm>
            <a:off x="300550" y="3172049"/>
            <a:ext cx="2800369" cy="1283500"/>
          </a:xfrm>
          <a:prstGeom prst="rect">
            <a:avLst/>
          </a:prstGeom>
          <a:noFill/>
          <a:ln>
            <a:noFill/>
          </a:ln>
        </p:spPr>
      </p:pic>
      <p:sp>
        <p:nvSpPr>
          <p:cNvPr id="299" name="Google Shape;299;p43"/>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Implementing ADDI</a:t>
            </a:r>
            <a:endParaRPr/>
          </a:p>
        </p:txBody>
      </p:sp>
      <p:sp>
        <p:nvSpPr>
          <p:cNvPr id="300" name="Google Shape;300;p43"/>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595959"/>
              </a:buClr>
              <a:buSzPts val="1600"/>
              <a:buAutoNum type="arabicPeriod"/>
            </a:pPr>
            <a:r>
              <a:rPr lang="en" sz="1600"/>
              <a:t>Load Ry into A</a:t>
            </a:r>
            <a:endParaRPr sz="1600"/>
          </a:p>
          <a:p>
            <a:pPr indent="-330200" lvl="0" marL="457200" rtl="0" algn="l">
              <a:spcBef>
                <a:spcPts val="0"/>
              </a:spcBef>
              <a:spcAft>
                <a:spcPts val="0"/>
              </a:spcAft>
              <a:buClr>
                <a:srgbClr val="595959"/>
              </a:buClr>
              <a:buSzPts val="1600"/>
              <a:buAutoNum type="arabicPeriod"/>
            </a:pPr>
            <a:r>
              <a:rPr lang="en" sz="1600"/>
              <a:t>Load sign extended offset into B</a:t>
            </a:r>
            <a:endParaRPr sz="1600"/>
          </a:p>
          <a:p>
            <a:pPr indent="-330200" lvl="0" marL="457200" rtl="0" algn="l">
              <a:spcBef>
                <a:spcPts val="0"/>
              </a:spcBef>
              <a:spcAft>
                <a:spcPts val="0"/>
              </a:spcAft>
              <a:buClr>
                <a:srgbClr val="595959"/>
              </a:buClr>
              <a:buSzPts val="1600"/>
              <a:buAutoNum type="arabicPeriod"/>
            </a:pPr>
            <a:r>
              <a:rPr lang="en" sz="1600"/>
              <a:t>Add A and B and store in Rx</a:t>
            </a:r>
            <a:endParaRPr sz="1600"/>
          </a:p>
        </p:txBody>
      </p:sp>
      <p:pic>
        <p:nvPicPr>
          <p:cNvPr id="301" name="Google Shape;301;p43"/>
          <p:cNvPicPr preferRelativeResize="0"/>
          <p:nvPr/>
        </p:nvPicPr>
        <p:blipFill>
          <a:blip r:embed="rId5">
            <a:alphaModFix/>
          </a:blip>
          <a:stretch>
            <a:fillRect/>
          </a:stretch>
        </p:blipFill>
        <p:spPr>
          <a:xfrm>
            <a:off x="4456152" y="1658061"/>
            <a:ext cx="4587597" cy="791240"/>
          </a:xfrm>
          <a:prstGeom prst="rect">
            <a:avLst/>
          </a:prstGeom>
          <a:noFill/>
          <a:ln>
            <a:noFill/>
          </a:ln>
        </p:spPr>
      </p:pic>
      <p:pic>
        <p:nvPicPr>
          <p:cNvPr id="302" name="Google Shape;302;p43"/>
          <p:cNvPicPr preferRelativeResize="0"/>
          <p:nvPr/>
        </p:nvPicPr>
        <p:blipFill>
          <a:blip r:embed="rId6">
            <a:alphaModFix/>
          </a:blip>
          <a:stretch>
            <a:fillRect/>
          </a:stretch>
        </p:blipFill>
        <p:spPr>
          <a:xfrm>
            <a:off x="4456150" y="305575"/>
            <a:ext cx="4190680" cy="1214678"/>
          </a:xfrm>
          <a:prstGeom prst="rect">
            <a:avLst/>
          </a:prstGeom>
          <a:noFill/>
          <a:ln>
            <a:noFill/>
          </a:ln>
        </p:spPr>
      </p:pic>
      <p:sp>
        <p:nvSpPr>
          <p:cNvPr id="303" name="Google Shape;303;p43"/>
          <p:cNvSpPr/>
          <p:nvPr/>
        </p:nvSpPr>
        <p:spPr>
          <a:xfrm>
            <a:off x="4165550" y="3371125"/>
            <a:ext cx="1241400" cy="765900"/>
          </a:xfrm>
          <a:prstGeom prst="frame">
            <a:avLst>
              <a:gd fmla="val 7367"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4"/>
          <p:cNvPicPr preferRelativeResize="0"/>
          <p:nvPr/>
        </p:nvPicPr>
        <p:blipFill rotWithShape="1">
          <a:blip r:embed="rId3">
            <a:alphaModFix/>
          </a:blip>
          <a:srcRect b="32058" l="0" r="0" t="10602"/>
          <a:stretch/>
        </p:blipFill>
        <p:spPr>
          <a:xfrm>
            <a:off x="435925" y="1654973"/>
            <a:ext cx="8272151" cy="2878487"/>
          </a:xfrm>
          <a:prstGeom prst="rect">
            <a:avLst/>
          </a:prstGeom>
          <a:noFill/>
          <a:ln>
            <a:noFill/>
          </a:ln>
        </p:spPr>
      </p:pic>
      <p:sp>
        <p:nvSpPr>
          <p:cNvPr id="309" name="Google Shape;309;p44"/>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 Cycle 1: Ry → A</a:t>
            </a:r>
            <a:endParaRPr/>
          </a:p>
        </p:txBody>
      </p:sp>
      <p:sp>
        <p:nvSpPr>
          <p:cNvPr id="310" name="Google Shape;310;p44"/>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What signals need to be asserted?</a:t>
            </a:r>
            <a:endParaRPr/>
          </a:p>
        </p:txBody>
      </p:sp>
      <p:sp>
        <p:nvSpPr>
          <p:cNvPr id="311" name="Google Shape;311;p44"/>
          <p:cNvSpPr/>
          <p:nvPr/>
        </p:nvSpPr>
        <p:spPr>
          <a:xfrm rot="10800000">
            <a:off x="2295365" y="1849214"/>
            <a:ext cx="263700" cy="2358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 name="Google Shape;312;p44"/>
          <p:cNvCxnSpPr/>
          <p:nvPr/>
        </p:nvCxnSpPr>
        <p:spPr>
          <a:xfrm flipH="1">
            <a:off x="4633069" y="3648741"/>
            <a:ext cx="8700" cy="884700"/>
          </a:xfrm>
          <a:prstGeom prst="straightConnector1">
            <a:avLst/>
          </a:prstGeom>
          <a:noFill/>
          <a:ln cap="flat" cmpd="sng" w="76200">
            <a:solidFill>
              <a:srgbClr val="FF0000"/>
            </a:solidFill>
            <a:prstDash val="solid"/>
            <a:round/>
            <a:headEnd len="med" w="med" type="none"/>
            <a:tailEnd len="med" w="med" type="none"/>
          </a:ln>
        </p:spPr>
      </p:cxnSp>
      <p:cxnSp>
        <p:nvCxnSpPr>
          <p:cNvPr id="313" name="Google Shape;313;p44"/>
          <p:cNvCxnSpPr/>
          <p:nvPr/>
        </p:nvCxnSpPr>
        <p:spPr>
          <a:xfrm rot="10800000">
            <a:off x="660766" y="4491643"/>
            <a:ext cx="3972300" cy="9300"/>
          </a:xfrm>
          <a:prstGeom prst="straightConnector1">
            <a:avLst/>
          </a:prstGeom>
          <a:noFill/>
          <a:ln cap="flat" cmpd="sng" w="76200">
            <a:solidFill>
              <a:srgbClr val="FF0000"/>
            </a:solidFill>
            <a:prstDash val="solid"/>
            <a:round/>
            <a:headEnd len="med" w="med" type="none"/>
            <a:tailEnd len="med" w="med" type="none"/>
          </a:ln>
        </p:spPr>
      </p:cxnSp>
      <p:cxnSp>
        <p:nvCxnSpPr>
          <p:cNvPr id="314" name="Google Shape;314;p44"/>
          <p:cNvCxnSpPr/>
          <p:nvPr/>
        </p:nvCxnSpPr>
        <p:spPr>
          <a:xfrm flipH="1">
            <a:off x="660625" y="1732300"/>
            <a:ext cx="3300" cy="2801100"/>
          </a:xfrm>
          <a:prstGeom prst="straightConnector1">
            <a:avLst/>
          </a:prstGeom>
          <a:noFill/>
          <a:ln cap="flat" cmpd="sng" w="76200">
            <a:solidFill>
              <a:srgbClr val="FF0000"/>
            </a:solidFill>
            <a:prstDash val="solid"/>
            <a:round/>
            <a:headEnd len="med" w="med" type="none"/>
            <a:tailEnd len="med" w="med" type="none"/>
          </a:ln>
        </p:spPr>
      </p:cxnSp>
      <p:cxnSp>
        <p:nvCxnSpPr>
          <p:cNvPr id="315" name="Google Shape;315;p44"/>
          <p:cNvCxnSpPr/>
          <p:nvPr/>
        </p:nvCxnSpPr>
        <p:spPr>
          <a:xfrm rot="10800000">
            <a:off x="660625" y="1732300"/>
            <a:ext cx="1819200" cy="7500"/>
          </a:xfrm>
          <a:prstGeom prst="straightConnector1">
            <a:avLst/>
          </a:prstGeom>
          <a:noFill/>
          <a:ln cap="flat" cmpd="sng" w="76200">
            <a:solidFill>
              <a:srgbClr val="FF0000"/>
            </a:solidFill>
            <a:prstDash val="solid"/>
            <a:round/>
            <a:headEnd len="med" w="med" type="none"/>
            <a:tailEnd len="med" w="med" type="none"/>
          </a:ln>
        </p:spPr>
      </p:cxnSp>
      <p:cxnSp>
        <p:nvCxnSpPr>
          <p:cNvPr id="316" name="Google Shape;316;p44"/>
          <p:cNvCxnSpPr/>
          <p:nvPr/>
        </p:nvCxnSpPr>
        <p:spPr>
          <a:xfrm flipH="1">
            <a:off x="2426619" y="1732291"/>
            <a:ext cx="1200" cy="2136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5"/>
          <p:cNvPicPr preferRelativeResize="0"/>
          <p:nvPr/>
        </p:nvPicPr>
        <p:blipFill rotWithShape="1">
          <a:blip r:embed="rId3">
            <a:alphaModFix/>
          </a:blip>
          <a:srcRect b="32058" l="0" r="0" t="10602"/>
          <a:stretch/>
        </p:blipFill>
        <p:spPr>
          <a:xfrm>
            <a:off x="435925" y="1654973"/>
            <a:ext cx="8272151" cy="2878487"/>
          </a:xfrm>
          <a:prstGeom prst="rect">
            <a:avLst/>
          </a:prstGeom>
          <a:noFill/>
          <a:ln>
            <a:noFill/>
          </a:ln>
        </p:spPr>
      </p:pic>
      <p:sp>
        <p:nvSpPr>
          <p:cNvPr id="322" name="Google Shape;322;p45"/>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 Cycle 1: Ry → A</a:t>
            </a:r>
            <a:endParaRPr/>
          </a:p>
        </p:txBody>
      </p:sp>
      <p:sp>
        <p:nvSpPr>
          <p:cNvPr id="323" name="Google Shape;323;p45"/>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DrREG, LdA, RegSel = 01</a:t>
            </a:r>
            <a:endParaRPr/>
          </a:p>
        </p:txBody>
      </p:sp>
      <p:sp>
        <p:nvSpPr>
          <p:cNvPr id="324" name="Google Shape;324;p45"/>
          <p:cNvSpPr/>
          <p:nvPr/>
        </p:nvSpPr>
        <p:spPr>
          <a:xfrm rot="10800000">
            <a:off x="2295365" y="1849214"/>
            <a:ext cx="263700" cy="2358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 name="Google Shape;325;p45"/>
          <p:cNvCxnSpPr/>
          <p:nvPr/>
        </p:nvCxnSpPr>
        <p:spPr>
          <a:xfrm flipH="1">
            <a:off x="4633069" y="3648741"/>
            <a:ext cx="8700" cy="884700"/>
          </a:xfrm>
          <a:prstGeom prst="straightConnector1">
            <a:avLst/>
          </a:prstGeom>
          <a:noFill/>
          <a:ln cap="flat" cmpd="sng" w="76200">
            <a:solidFill>
              <a:srgbClr val="FF0000"/>
            </a:solidFill>
            <a:prstDash val="solid"/>
            <a:round/>
            <a:headEnd len="med" w="med" type="none"/>
            <a:tailEnd len="med" w="med" type="none"/>
          </a:ln>
        </p:spPr>
      </p:cxnSp>
      <p:cxnSp>
        <p:nvCxnSpPr>
          <p:cNvPr id="326" name="Google Shape;326;p45"/>
          <p:cNvCxnSpPr/>
          <p:nvPr/>
        </p:nvCxnSpPr>
        <p:spPr>
          <a:xfrm rot="10800000">
            <a:off x="660766" y="4491643"/>
            <a:ext cx="3972300" cy="9300"/>
          </a:xfrm>
          <a:prstGeom prst="straightConnector1">
            <a:avLst/>
          </a:prstGeom>
          <a:noFill/>
          <a:ln cap="flat" cmpd="sng" w="76200">
            <a:solidFill>
              <a:srgbClr val="FF0000"/>
            </a:solidFill>
            <a:prstDash val="solid"/>
            <a:round/>
            <a:headEnd len="med" w="med" type="none"/>
            <a:tailEnd len="med" w="med" type="none"/>
          </a:ln>
        </p:spPr>
      </p:cxnSp>
      <p:cxnSp>
        <p:nvCxnSpPr>
          <p:cNvPr id="327" name="Google Shape;327;p45"/>
          <p:cNvCxnSpPr/>
          <p:nvPr/>
        </p:nvCxnSpPr>
        <p:spPr>
          <a:xfrm flipH="1">
            <a:off x="660625" y="1732300"/>
            <a:ext cx="3300" cy="2801100"/>
          </a:xfrm>
          <a:prstGeom prst="straightConnector1">
            <a:avLst/>
          </a:prstGeom>
          <a:noFill/>
          <a:ln cap="flat" cmpd="sng" w="76200">
            <a:solidFill>
              <a:srgbClr val="FF0000"/>
            </a:solidFill>
            <a:prstDash val="solid"/>
            <a:round/>
            <a:headEnd len="med" w="med" type="none"/>
            <a:tailEnd len="med" w="med" type="none"/>
          </a:ln>
        </p:spPr>
      </p:cxnSp>
      <p:cxnSp>
        <p:nvCxnSpPr>
          <p:cNvPr id="328" name="Google Shape;328;p45"/>
          <p:cNvCxnSpPr/>
          <p:nvPr/>
        </p:nvCxnSpPr>
        <p:spPr>
          <a:xfrm rot="10800000">
            <a:off x="660625" y="1732300"/>
            <a:ext cx="1819200" cy="7500"/>
          </a:xfrm>
          <a:prstGeom prst="straightConnector1">
            <a:avLst/>
          </a:prstGeom>
          <a:noFill/>
          <a:ln cap="flat" cmpd="sng" w="76200">
            <a:solidFill>
              <a:srgbClr val="FF0000"/>
            </a:solidFill>
            <a:prstDash val="solid"/>
            <a:round/>
            <a:headEnd len="med" w="med" type="none"/>
            <a:tailEnd len="med" w="med" type="none"/>
          </a:ln>
        </p:spPr>
      </p:cxnSp>
      <p:cxnSp>
        <p:nvCxnSpPr>
          <p:cNvPr id="329" name="Google Shape;329;p45"/>
          <p:cNvCxnSpPr/>
          <p:nvPr/>
        </p:nvCxnSpPr>
        <p:spPr>
          <a:xfrm flipH="1">
            <a:off x="2426619" y="1732291"/>
            <a:ext cx="1200" cy="2136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6"/>
          <p:cNvPicPr preferRelativeResize="0"/>
          <p:nvPr/>
        </p:nvPicPr>
        <p:blipFill rotWithShape="1">
          <a:blip r:embed="rId3">
            <a:alphaModFix/>
          </a:blip>
          <a:srcRect b="32058" l="0" r="0" t="10602"/>
          <a:stretch/>
        </p:blipFill>
        <p:spPr>
          <a:xfrm>
            <a:off x="435925" y="1654973"/>
            <a:ext cx="8272151" cy="2878487"/>
          </a:xfrm>
          <a:prstGeom prst="rect">
            <a:avLst/>
          </a:prstGeom>
          <a:noFill/>
          <a:ln>
            <a:noFill/>
          </a:ln>
        </p:spPr>
      </p:pic>
      <p:sp>
        <p:nvSpPr>
          <p:cNvPr id="335" name="Google Shape;335;p46"/>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 Cycle 2: OFF → B</a:t>
            </a:r>
            <a:endParaRPr/>
          </a:p>
        </p:txBody>
      </p:sp>
      <p:sp>
        <p:nvSpPr>
          <p:cNvPr id="336" name="Google Shape;336;p46"/>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signals need to be asserted?</a:t>
            </a:r>
            <a:endParaRPr/>
          </a:p>
        </p:txBody>
      </p:sp>
      <p:sp>
        <p:nvSpPr>
          <p:cNvPr id="337" name="Google Shape;337;p46"/>
          <p:cNvSpPr/>
          <p:nvPr/>
        </p:nvSpPr>
        <p:spPr>
          <a:xfrm rot="10800000">
            <a:off x="2906015" y="1869664"/>
            <a:ext cx="263700" cy="2358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 name="Google Shape;338;p46"/>
          <p:cNvCxnSpPr/>
          <p:nvPr/>
        </p:nvCxnSpPr>
        <p:spPr>
          <a:xfrm>
            <a:off x="8104069" y="3648741"/>
            <a:ext cx="300" cy="922500"/>
          </a:xfrm>
          <a:prstGeom prst="straightConnector1">
            <a:avLst/>
          </a:prstGeom>
          <a:noFill/>
          <a:ln cap="flat" cmpd="sng" w="76200">
            <a:solidFill>
              <a:srgbClr val="FF0000"/>
            </a:solidFill>
            <a:prstDash val="solid"/>
            <a:round/>
            <a:headEnd len="med" w="med" type="none"/>
            <a:tailEnd len="med" w="med" type="none"/>
          </a:ln>
        </p:spPr>
      </p:cxnSp>
      <p:cxnSp>
        <p:nvCxnSpPr>
          <p:cNvPr id="339" name="Google Shape;339;p46"/>
          <p:cNvCxnSpPr/>
          <p:nvPr/>
        </p:nvCxnSpPr>
        <p:spPr>
          <a:xfrm rot="10800000">
            <a:off x="656266" y="4510043"/>
            <a:ext cx="7439100" cy="32700"/>
          </a:xfrm>
          <a:prstGeom prst="straightConnector1">
            <a:avLst/>
          </a:prstGeom>
          <a:noFill/>
          <a:ln cap="flat" cmpd="sng" w="76200">
            <a:solidFill>
              <a:srgbClr val="FF0000"/>
            </a:solidFill>
            <a:prstDash val="solid"/>
            <a:round/>
            <a:headEnd len="med" w="med" type="none"/>
            <a:tailEnd len="med" w="med" type="none"/>
          </a:ln>
        </p:spPr>
      </p:cxnSp>
      <p:cxnSp>
        <p:nvCxnSpPr>
          <p:cNvPr id="340" name="Google Shape;340;p46"/>
          <p:cNvCxnSpPr/>
          <p:nvPr/>
        </p:nvCxnSpPr>
        <p:spPr>
          <a:xfrm>
            <a:off x="656300" y="1762825"/>
            <a:ext cx="0" cy="2770500"/>
          </a:xfrm>
          <a:prstGeom prst="straightConnector1">
            <a:avLst/>
          </a:prstGeom>
          <a:noFill/>
          <a:ln cap="flat" cmpd="sng" w="76200">
            <a:solidFill>
              <a:srgbClr val="FF0000"/>
            </a:solidFill>
            <a:prstDash val="solid"/>
            <a:round/>
            <a:headEnd len="med" w="med" type="none"/>
            <a:tailEnd len="med" w="med" type="none"/>
          </a:ln>
        </p:spPr>
      </p:cxnSp>
      <p:cxnSp>
        <p:nvCxnSpPr>
          <p:cNvPr id="341" name="Google Shape;341;p46"/>
          <p:cNvCxnSpPr/>
          <p:nvPr/>
        </p:nvCxnSpPr>
        <p:spPr>
          <a:xfrm flipH="1">
            <a:off x="625875" y="1755200"/>
            <a:ext cx="2464800" cy="15300"/>
          </a:xfrm>
          <a:prstGeom prst="straightConnector1">
            <a:avLst/>
          </a:prstGeom>
          <a:noFill/>
          <a:ln cap="flat" cmpd="sng" w="76200">
            <a:solidFill>
              <a:srgbClr val="FF0000"/>
            </a:solidFill>
            <a:prstDash val="solid"/>
            <a:round/>
            <a:headEnd len="med" w="med" type="none"/>
            <a:tailEnd len="med" w="med" type="none"/>
          </a:ln>
        </p:spPr>
      </p:cxnSp>
      <p:cxnSp>
        <p:nvCxnSpPr>
          <p:cNvPr id="342" name="Google Shape;342;p46"/>
          <p:cNvCxnSpPr/>
          <p:nvPr/>
        </p:nvCxnSpPr>
        <p:spPr>
          <a:xfrm flipH="1">
            <a:off x="3038000" y="1747575"/>
            <a:ext cx="6900" cy="1680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7"/>
          <p:cNvPicPr preferRelativeResize="0"/>
          <p:nvPr/>
        </p:nvPicPr>
        <p:blipFill rotWithShape="1">
          <a:blip r:embed="rId3">
            <a:alphaModFix/>
          </a:blip>
          <a:srcRect b="32058" l="0" r="0" t="10602"/>
          <a:stretch/>
        </p:blipFill>
        <p:spPr>
          <a:xfrm>
            <a:off x="435925" y="1654973"/>
            <a:ext cx="8272151" cy="2878487"/>
          </a:xfrm>
          <a:prstGeom prst="rect">
            <a:avLst/>
          </a:prstGeom>
          <a:noFill/>
          <a:ln>
            <a:noFill/>
          </a:ln>
        </p:spPr>
      </p:pic>
      <p:sp>
        <p:nvSpPr>
          <p:cNvPr id="348" name="Google Shape;348;p47"/>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 Cycle 2: OFF → B</a:t>
            </a:r>
            <a:endParaRPr/>
          </a:p>
        </p:txBody>
      </p:sp>
      <p:sp>
        <p:nvSpPr>
          <p:cNvPr id="349" name="Google Shape;349;p47"/>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DrOFF, LdB</a:t>
            </a:r>
            <a:endParaRPr/>
          </a:p>
        </p:txBody>
      </p:sp>
      <p:sp>
        <p:nvSpPr>
          <p:cNvPr id="350" name="Google Shape;350;p47"/>
          <p:cNvSpPr/>
          <p:nvPr/>
        </p:nvSpPr>
        <p:spPr>
          <a:xfrm rot="10800000">
            <a:off x="2906015" y="1869664"/>
            <a:ext cx="263700" cy="2358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47"/>
          <p:cNvCxnSpPr/>
          <p:nvPr/>
        </p:nvCxnSpPr>
        <p:spPr>
          <a:xfrm>
            <a:off x="8104069" y="3648741"/>
            <a:ext cx="300" cy="922500"/>
          </a:xfrm>
          <a:prstGeom prst="straightConnector1">
            <a:avLst/>
          </a:prstGeom>
          <a:noFill/>
          <a:ln cap="flat" cmpd="sng" w="76200">
            <a:solidFill>
              <a:srgbClr val="FF0000"/>
            </a:solidFill>
            <a:prstDash val="solid"/>
            <a:round/>
            <a:headEnd len="med" w="med" type="none"/>
            <a:tailEnd len="med" w="med" type="none"/>
          </a:ln>
        </p:spPr>
      </p:cxnSp>
      <p:cxnSp>
        <p:nvCxnSpPr>
          <p:cNvPr id="352" name="Google Shape;352;p47"/>
          <p:cNvCxnSpPr/>
          <p:nvPr/>
        </p:nvCxnSpPr>
        <p:spPr>
          <a:xfrm rot="10800000">
            <a:off x="656266" y="4510043"/>
            <a:ext cx="7439100" cy="32700"/>
          </a:xfrm>
          <a:prstGeom prst="straightConnector1">
            <a:avLst/>
          </a:prstGeom>
          <a:noFill/>
          <a:ln cap="flat" cmpd="sng" w="76200">
            <a:solidFill>
              <a:srgbClr val="FF0000"/>
            </a:solidFill>
            <a:prstDash val="solid"/>
            <a:round/>
            <a:headEnd len="med" w="med" type="none"/>
            <a:tailEnd len="med" w="med" type="none"/>
          </a:ln>
        </p:spPr>
      </p:cxnSp>
      <p:cxnSp>
        <p:nvCxnSpPr>
          <p:cNvPr id="353" name="Google Shape;353;p47"/>
          <p:cNvCxnSpPr/>
          <p:nvPr/>
        </p:nvCxnSpPr>
        <p:spPr>
          <a:xfrm>
            <a:off x="656300" y="1762825"/>
            <a:ext cx="0" cy="2770500"/>
          </a:xfrm>
          <a:prstGeom prst="straightConnector1">
            <a:avLst/>
          </a:prstGeom>
          <a:noFill/>
          <a:ln cap="flat" cmpd="sng" w="76200">
            <a:solidFill>
              <a:srgbClr val="FF0000"/>
            </a:solidFill>
            <a:prstDash val="solid"/>
            <a:round/>
            <a:headEnd len="med" w="med" type="none"/>
            <a:tailEnd len="med" w="med" type="none"/>
          </a:ln>
        </p:spPr>
      </p:cxnSp>
      <p:cxnSp>
        <p:nvCxnSpPr>
          <p:cNvPr id="354" name="Google Shape;354;p47"/>
          <p:cNvCxnSpPr/>
          <p:nvPr/>
        </p:nvCxnSpPr>
        <p:spPr>
          <a:xfrm flipH="1">
            <a:off x="625875" y="1755200"/>
            <a:ext cx="2464800" cy="15300"/>
          </a:xfrm>
          <a:prstGeom prst="straightConnector1">
            <a:avLst/>
          </a:prstGeom>
          <a:noFill/>
          <a:ln cap="flat" cmpd="sng" w="76200">
            <a:solidFill>
              <a:srgbClr val="FF0000"/>
            </a:solidFill>
            <a:prstDash val="solid"/>
            <a:round/>
            <a:headEnd len="med" w="med" type="none"/>
            <a:tailEnd len="med" w="med" type="none"/>
          </a:ln>
        </p:spPr>
      </p:cxnSp>
      <p:cxnSp>
        <p:nvCxnSpPr>
          <p:cNvPr id="355" name="Google Shape;355;p47"/>
          <p:cNvCxnSpPr/>
          <p:nvPr/>
        </p:nvCxnSpPr>
        <p:spPr>
          <a:xfrm flipH="1">
            <a:off x="3038000" y="1747575"/>
            <a:ext cx="6900" cy="1680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8"/>
          <p:cNvPicPr preferRelativeResize="0"/>
          <p:nvPr/>
        </p:nvPicPr>
        <p:blipFill rotWithShape="1">
          <a:blip r:embed="rId3">
            <a:alphaModFix/>
          </a:blip>
          <a:srcRect b="32058" l="0" r="0" t="10602"/>
          <a:stretch/>
        </p:blipFill>
        <p:spPr>
          <a:xfrm>
            <a:off x="435925" y="1654973"/>
            <a:ext cx="8272151" cy="2878487"/>
          </a:xfrm>
          <a:prstGeom prst="rect">
            <a:avLst/>
          </a:prstGeom>
          <a:noFill/>
          <a:ln>
            <a:noFill/>
          </a:ln>
        </p:spPr>
      </p:pic>
      <p:sp>
        <p:nvSpPr>
          <p:cNvPr id="361" name="Google Shape;361;p48"/>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 Cycle 3: ALUout → Rx</a:t>
            </a:r>
            <a:endParaRPr/>
          </a:p>
        </p:txBody>
      </p:sp>
      <p:sp>
        <p:nvSpPr>
          <p:cNvPr id="362" name="Google Shape;362;p48"/>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signals need to be asserted?</a:t>
            </a:r>
            <a:endParaRPr/>
          </a:p>
        </p:txBody>
      </p:sp>
      <p:sp>
        <p:nvSpPr>
          <p:cNvPr id="363" name="Google Shape;363;p48"/>
          <p:cNvSpPr/>
          <p:nvPr/>
        </p:nvSpPr>
        <p:spPr>
          <a:xfrm rot="10800000">
            <a:off x="4519490" y="2421564"/>
            <a:ext cx="263700" cy="2358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48"/>
          <p:cNvCxnSpPr/>
          <p:nvPr/>
        </p:nvCxnSpPr>
        <p:spPr>
          <a:xfrm flipH="1">
            <a:off x="2724494" y="3328116"/>
            <a:ext cx="16200" cy="1220100"/>
          </a:xfrm>
          <a:prstGeom prst="straightConnector1">
            <a:avLst/>
          </a:prstGeom>
          <a:noFill/>
          <a:ln cap="flat" cmpd="sng" w="76200">
            <a:solidFill>
              <a:srgbClr val="FF0000"/>
            </a:solidFill>
            <a:prstDash val="solid"/>
            <a:round/>
            <a:headEnd len="med" w="med" type="none"/>
            <a:tailEnd len="med" w="med" type="none"/>
          </a:ln>
        </p:spPr>
      </p:cxnSp>
      <p:cxnSp>
        <p:nvCxnSpPr>
          <p:cNvPr id="365" name="Google Shape;365;p48"/>
          <p:cNvCxnSpPr/>
          <p:nvPr/>
        </p:nvCxnSpPr>
        <p:spPr>
          <a:xfrm rot="10800000">
            <a:off x="599600" y="4533550"/>
            <a:ext cx="2132400" cy="14700"/>
          </a:xfrm>
          <a:prstGeom prst="straightConnector1">
            <a:avLst/>
          </a:prstGeom>
          <a:noFill/>
          <a:ln cap="flat" cmpd="sng" w="76200">
            <a:solidFill>
              <a:srgbClr val="FF0000"/>
            </a:solidFill>
            <a:prstDash val="solid"/>
            <a:round/>
            <a:headEnd len="med" w="med" type="none"/>
            <a:tailEnd len="med" w="med" type="none"/>
          </a:ln>
        </p:spPr>
      </p:cxnSp>
      <p:cxnSp>
        <p:nvCxnSpPr>
          <p:cNvPr id="366" name="Google Shape;366;p48"/>
          <p:cNvCxnSpPr/>
          <p:nvPr/>
        </p:nvCxnSpPr>
        <p:spPr>
          <a:xfrm flipH="1">
            <a:off x="641000" y="1739950"/>
            <a:ext cx="15300" cy="2808300"/>
          </a:xfrm>
          <a:prstGeom prst="straightConnector1">
            <a:avLst/>
          </a:prstGeom>
          <a:noFill/>
          <a:ln cap="flat" cmpd="sng" w="76200">
            <a:solidFill>
              <a:srgbClr val="FF0000"/>
            </a:solidFill>
            <a:prstDash val="solid"/>
            <a:round/>
            <a:headEnd len="med" w="med" type="none"/>
            <a:tailEnd len="med" w="med" type="none"/>
          </a:ln>
        </p:spPr>
      </p:cxnSp>
      <p:cxnSp>
        <p:nvCxnSpPr>
          <p:cNvPr id="367" name="Google Shape;367;p48"/>
          <p:cNvCxnSpPr/>
          <p:nvPr/>
        </p:nvCxnSpPr>
        <p:spPr>
          <a:xfrm rot="10800000">
            <a:off x="656400" y="1770425"/>
            <a:ext cx="3998700" cy="15300"/>
          </a:xfrm>
          <a:prstGeom prst="straightConnector1">
            <a:avLst/>
          </a:prstGeom>
          <a:noFill/>
          <a:ln cap="flat" cmpd="sng" w="76200">
            <a:solidFill>
              <a:srgbClr val="FF0000"/>
            </a:solidFill>
            <a:prstDash val="solid"/>
            <a:round/>
            <a:headEnd len="med" w="med" type="none"/>
            <a:tailEnd len="med" w="med" type="none"/>
          </a:ln>
        </p:spPr>
      </p:cxnSp>
      <p:cxnSp>
        <p:nvCxnSpPr>
          <p:cNvPr id="368" name="Google Shape;368;p48"/>
          <p:cNvCxnSpPr/>
          <p:nvPr/>
        </p:nvCxnSpPr>
        <p:spPr>
          <a:xfrm flipH="1">
            <a:off x="4647594" y="1739941"/>
            <a:ext cx="7500" cy="8013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9"/>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 Cycle 3: ALUout → Rx</a:t>
            </a:r>
            <a:endParaRPr/>
          </a:p>
        </p:txBody>
      </p:sp>
      <p:sp>
        <p:nvSpPr>
          <p:cNvPr id="374" name="Google Shape;374;p49"/>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func = 00, DrALU, WrREG, RegSel = 00</a:t>
            </a:r>
            <a:endParaRPr/>
          </a:p>
        </p:txBody>
      </p:sp>
      <p:pic>
        <p:nvPicPr>
          <p:cNvPr id="375" name="Google Shape;375;p49"/>
          <p:cNvPicPr preferRelativeResize="0"/>
          <p:nvPr/>
        </p:nvPicPr>
        <p:blipFill rotWithShape="1">
          <a:blip r:embed="rId3">
            <a:alphaModFix/>
          </a:blip>
          <a:srcRect b="32058" l="0" r="0" t="10602"/>
          <a:stretch/>
        </p:blipFill>
        <p:spPr>
          <a:xfrm>
            <a:off x="435925" y="1654973"/>
            <a:ext cx="8272151" cy="2878487"/>
          </a:xfrm>
          <a:prstGeom prst="rect">
            <a:avLst/>
          </a:prstGeom>
          <a:noFill/>
          <a:ln>
            <a:noFill/>
          </a:ln>
        </p:spPr>
      </p:pic>
      <p:sp>
        <p:nvSpPr>
          <p:cNvPr id="376" name="Google Shape;376;p49"/>
          <p:cNvSpPr/>
          <p:nvPr/>
        </p:nvSpPr>
        <p:spPr>
          <a:xfrm rot="10800000">
            <a:off x="4519490" y="2421564"/>
            <a:ext cx="263700" cy="2358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p49"/>
          <p:cNvCxnSpPr/>
          <p:nvPr/>
        </p:nvCxnSpPr>
        <p:spPr>
          <a:xfrm flipH="1">
            <a:off x="2724494" y="3328116"/>
            <a:ext cx="16200" cy="1220100"/>
          </a:xfrm>
          <a:prstGeom prst="straightConnector1">
            <a:avLst/>
          </a:prstGeom>
          <a:noFill/>
          <a:ln cap="flat" cmpd="sng" w="76200">
            <a:solidFill>
              <a:srgbClr val="FF0000"/>
            </a:solidFill>
            <a:prstDash val="solid"/>
            <a:round/>
            <a:headEnd len="med" w="med" type="none"/>
            <a:tailEnd len="med" w="med" type="none"/>
          </a:ln>
        </p:spPr>
      </p:cxnSp>
      <p:cxnSp>
        <p:nvCxnSpPr>
          <p:cNvPr id="378" name="Google Shape;378;p49"/>
          <p:cNvCxnSpPr/>
          <p:nvPr/>
        </p:nvCxnSpPr>
        <p:spPr>
          <a:xfrm rot="10800000">
            <a:off x="599600" y="4533550"/>
            <a:ext cx="2132400" cy="14700"/>
          </a:xfrm>
          <a:prstGeom prst="straightConnector1">
            <a:avLst/>
          </a:prstGeom>
          <a:noFill/>
          <a:ln cap="flat" cmpd="sng" w="76200">
            <a:solidFill>
              <a:srgbClr val="FF0000"/>
            </a:solidFill>
            <a:prstDash val="solid"/>
            <a:round/>
            <a:headEnd len="med" w="med" type="none"/>
            <a:tailEnd len="med" w="med" type="none"/>
          </a:ln>
        </p:spPr>
      </p:cxnSp>
      <p:cxnSp>
        <p:nvCxnSpPr>
          <p:cNvPr id="379" name="Google Shape;379;p49"/>
          <p:cNvCxnSpPr/>
          <p:nvPr/>
        </p:nvCxnSpPr>
        <p:spPr>
          <a:xfrm flipH="1">
            <a:off x="641000" y="1739950"/>
            <a:ext cx="15300" cy="2808300"/>
          </a:xfrm>
          <a:prstGeom prst="straightConnector1">
            <a:avLst/>
          </a:prstGeom>
          <a:noFill/>
          <a:ln cap="flat" cmpd="sng" w="76200">
            <a:solidFill>
              <a:srgbClr val="FF0000"/>
            </a:solidFill>
            <a:prstDash val="solid"/>
            <a:round/>
            <a:headEnd len="med" w="med" type="none"/>
            <a:tailEnd len="med" w="med" type="none"/>
          </a:ln>
        </p:spPr>
      </p:cxnSp>
      <p:cxnSp>
        <p:nvCxnSpPr>
          <p:cNvPr id="380" name="Google Shape;380;p49"/>
          <p:cNvCxnSpPr/>
          <p:nvPr/>
        </p:nvCxnSpPr>
        <p:spPr>
          <a:xfrm rot="10800000">
            <a:off x="656400" y="1770425"/>
            <a:ext cx="3998700" cy="15300"/>
          </a:xfrm>
          <a:prstGeom prst="straightConnector1">
            <a:avLst/>
          </a:prstGeom>
          <a:noFill/>
          <a:ln cap="flat" cmpd="sng" w="76200">
            <a:solidFill>
              <a:srgbClr val="FF0000"/>
            </a:solidFill>
            <a:prstDash val="solid"/>
            <a:round/>
            <a:headEnd len="med" w="med" type="none"/>
            <a:tailEnd len="med" w="med" type="none"/>
          </a:ln>
        </p:spPr>
      </p:cxnSp>
      <p:cxnSp>
        <p:nvCxnSpPr>
          <p:cNvPr id="381" name="Google Shape;381;p49"/>
          <p:cNvCxnSpPr/>
          <p:nvPr/>
        </p:nvCxnSpPr>
        <p:spPr>
          <a:xfrm flipH="1">
            <a:off x="4647594" y="1739941"/>
            <a:ext cx="7500" cy="8013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0"/>
          <p:cNvSpPr txBox="1"/>
          <p:nvPr>
            <p:ph type="title"/>
          </p:nvPr>
        </p:nvSpPr>
        <p:spPr>
          <a:xfrm>
            <a:off x="592775" y="436598"/>
            <a:ext cx="6521400" cy="3930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 sz="2450"/>
              <a:t>Single </a:t>
            </a:r>
            <a:r>
              <a:rPr lang="en" sz="2450"/>
              <a:t>vs. </a:t>
            </a:r>
            <a:r>
              <a:rPr lang="en" sz="2450"/>
              <a:t>Dual </a:t>
            </a:r>
            <a:r>
              <a:rPr lang="en" sz="2450"/>
              <a:t>Ported Register File</a:t>
            </a:r>
            <a:endParaRPr sz="2450"/>
          </a:p>
        </p:txBody>
      </p:sp>
      <p:sp>
        <p:nvSpPr>
          <p:cNvPr id="387" name="Google Shape;387;p50"/>
          <p:cNvSpPr txBox="1"/>
          <p:nvPr>
            <p:ph idx="1" type="body"/>
          </p:nvPr>
        </p:nvSpPr>
        <p:spPr>
          <a:xfrm>
            <a:off x="592775" y="1092780"/>
            <a:ext cx="5955000" cy="3378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2000"/>
              <a:t>Contains a collection of registers visible to the programmer:</a:t>
            </a:r>
            <a:endParaRPr sz="2000"/>
          </a:p>
          <a:p>
            <a:pPr indent="-355600" lvl="0" marL="457200" rtl="0" algn="l">
              <a:lnSpc>
                <a:spcPct val="115000"/>
              </a:lnSpc>
              <a:spcBef>
                <a:spcPts val="1520"/>
              </a:spcBef>
              <a:spcAft>
                <a:spcPts val="0"/>
              </a:spcAft>
              <a:buClr>
                <a:srgbClr val="434343"/>
              </a:buClr>
              <a:buSzPts val="2000"/>
              <a:buChar char="●"/>
            </a:pPr>
            <a:r>
              <a:rPr b="1" lang="en" sz="2000"/>
              <a:t>Single Ported Register File</a:t>
            </a:r>
            <a:endParaRPr b="1" sz="2000"/>
          </a:p>
          <a:p>
            <a:pPr indent="-330200" lvl="1" marL="914400" rtl="0" algn="l">
              <a:lnSpc>
                <a:spcPct val="115000"/>
              </a:lnSpc>
              <a:spcBef>
                <a:spcPts val="0"/>
              </a:spcBef>
              <a:spcAft>
                <a:spcPts val="0"/>
              </a:spcAft>
              <a:buClr>
                <a:srgbClr val="595959"/>
              </a:buClr>
              <a:buSzPts val="1600"/>
              <a:buChar char="○"/>
            </a:pPr>
            <a:r>
              <a:rPr lang="en" sz="1600">
                <a:solidFill>
                  <a:srgbClr val="595959"/>
                </a:solidFill>
              </a:rPr>
              <a:t>Allows for a single register read at a time</a:t>
            </a:r>
            <a:endParaRPr sz="1600"/>
          </a:p>
          <a:p>
            <a:pPr indent="-330200" lvl="1" marL="914400" rtl="0" algn="l">
              <a:lnSpc>
                <a:spcPct val="115000"/>
              </a:lnSpc>
              <a:spcBef>
                <a:spcPts val="0"/>
              </a:spcBef>
              <a:spcAft>
                <a:spcPts val="0"/>
              </a:spcAft>
              <a:buClr>
                <a:srgbClr val="595959"/>
              </a:buClr>
              <a:buSzPts val="1600"/>
              <a:buChar char="○"/>
            </a:pPr>
            <a:r>
              <a:rPr lang="en" sz="1600">
                <a:solidFill>
                  <a:srgbClr val="595959"/>
                </a:solidFill>
              </a:rPr>
              <a:t>The LC-2200 register ﬁle is single-ported!</a:t>
            </a:r>
            <a:endParaRPr sz="1600">
              <a:solidFill>
                <a:srgbClr val="595959"/>
              </a:solidFill>
            </a:endParaRPr>
          </a:p>
          <a:p>
            <a:pPr indent="-355600" lvl="0" marL="457200" rtl="0" algn="l">
              <a:lnSpc>
                <a:spcPct val="115000"/>
              </a:lnSpc>
              <a:spcBef>
                <a:spcPts val="0"/>
              </a:spcBef>
              <a:spcAft>
                <a:spcPts val="0"/>
              </a:spcAft>
              <a:buClr>
                <a:srgbClr val="434343"/>
              </a:buClr>
              <a:buSzPts val="2000"/>
              <a:buChar char="●"/>
            </a:pPr>
            <a:r>
              <a:rPr b="1" lang="en" sz="2000"/>
              <a:t>Dual Ported Register File</a:t>
            </a:r>
            <a:endParaRPr b="1" sz="2000">
              <a:solidFill>
                <a:schemeClr val="dk1"/>
              </a:solidFill>
            </a:endParaRPr>
          </a:p>
          <a:p>
            <a:pPr indent="-330200" lvl="1" marL="914400" rtl="0" algn="l">
              <a:lnSpc>
                <a:spcPct val="115000"/>
              </a:lnSpc>
              <a:spcBef>
                <a:spcPts val="0"/>
              </a:spcBef>
              <a:spcAft>
                <a:spcPts val="0"/>
              </a:spcAft>
              <a:buClr>
                <a:srgbClr val="595959"/>
              </a:buClr>
              <a:buSzPts val="1600"/>
              <a:buChar char="○"/>
            </a:pPr>
            <a:r>
              <a:rPr lang="en" sz="1600">
                <a:solidFill>
                  <a:srgbClr val="595959"/>
                </a:solidFill>
              </a:rPr>
              <a:t>Allows for two register reads at a time</a:t>
            </a:r>
            <a:endParaRPr sz="1600">
              <a:solidFill>
                <a:schemeClr val="dk1"/>
              </a:solidFill>
            </a:endParaRPr>
          </a:p>
          <a:p>
            <a:pPr indent="-330200" lvl="1" marL="914400" rtl="0" algn="l">
              <a:lnSpc>
                <a:spcPct val="115000"/>
              </a:lnSpc>
              <a:spcBef>
                <a:spcPts val="0"/>
              </a:spcBef>
              <a:spcAft>
                <a:spcPts val="0"/>
              </a:spcAft>
              <a:buClr>
                <a:srgbClr val="595959"/>
              </a:buClr>
              <a:buSzPts val="1600"/>
              <a:buChar char="○"/>
            </a:pPr>
            <a:r>
              <a:rPr lang="en" sz="1600">
                <a:solidFill>
                  <a:srgbClr val="595959"/>
                </a:solidFill>
              </a:rPr>
              <a:t>Requires additional address input</a:t>
            </a:r>
            <a:endParaRPr sz="1600">
              <a:solidFill>
                <a:schemeClr val="dk1"/>
              </a:solidFill>
            </a:endParaRPr>
          </a:p>
          <a:p>
            <a:pPr indent="-330200" lvl="1" marL="914400" rtl="0" algn="l">
              <a:lnSpc>
                <a:spcPct val="115000"/>
              </a:lnSpc>
              <a:spcBef>
                <a:spcPts val="0"/>
              </a:spcBef>
              <a:spcAft>
                <a:spcPts val="0"/>
              </a:spcAft>
              <a:buClr>
                <a:srgbClr val="595959"/>
              </a:buClr>
              <a:buSzPts val="1600"/>
              <a:buChar char="○"/>
            </a:pPr>
            <a:r>
              <a:rPr lang="en" sz="1600">
                <a:solidFill>
                  <a:srgbClr val="595959"/>
                </a:solidFill>
              </a:rPr>
              <a:t>Can still only write to one register at a time</a:t>
            </a:r>
            <a:endParaRPr sz="1600">
              <a:solidFill>
                <a:schemeClr val="dk1"/>
              </a:solidFill>
            </a:endParaRPr>
          </a:p>
          <a:p>
            <a:pPr indent="0" lvl="0" marL="0" rtl="0" algn="l">
              <a:lnSpc>
                <a:spcPct val="100000"/>
              </a:lnSpc>
              <a:spcBef>
                <a:spcPts val="1200"/>
              </a:spcBef>
              <a:spcAft>
                <a:spcPts val="1200"/>
              </a:spcAft>
              <a:buNone/>
            </a:pPr>
            <a:r>
              <a:t/>
            </a:r>
            <a:endParaRPr/>
          </a:p>
        </p:txBody>
      </p:sp>
      <p:pic>
        <p:nvPicPr>
          <p:cNvPr id="388" name="Google Shape;388;p50"/>
          <p:cNvPicPr preferRelativeResize="0"/>
          <p:nvPr/>
        </p:nvPicPr>
        <p:blipFill rotWithShape="1">
          <a:blip r:embed="rId3">
            <a:alphaModFix/>
          </a:blip>
          <a:srcRect b="0" l="0" r="0" t="0"/>
          <a:stretch/>
        </p:blipFill>
        <p:spPr>
          <a:xfrm>
            <a:off x="6800650" y="1027088"/>
            <a:ext cx="1540625" cy="1439925"/>
          </a:xfrm>
          <a:prstGeom prst="rect">
            <a:avLst/>
          </a:prstGeom>
          <a:noFill/>
          <a:ln>
            <a:noFill/>
          </a:ln>
        </p:spPr>
      </p:pic>
      <p:pic>
        <p:nvPicPr>
          <p:cNvPr id="389" name="Google Shape;389;p50"/>
          <p:cNvPicPr preferRelativeResize="0"/>
          <p:nvPr/>
        </p:nvPicPr>
        <p:blipFill rotWithShape="1">
          <a:blip r:embed="rId4">
            <a:alphaModFix/>
          </a:blip>
          <a:srcRect b="0" l="0" r="0" t="0"/>
          <a:stretch/>
        </p:blipFill>
        <p:spPr>
          <a:xfrm>
            <a:off x="6547775" y="2664517"/>
            <a:ext cx="2359325" cy="19892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1"/>
          <p:cNvSpPr txBox="1"/>
          <p:nvPr>
            <p:ph type="title"/>
          </p:nvPr>
        </p:nvSpPr>
        <p:spPr>
          <a:xfrm>
            <a:off x="592775" y="436600"/>
            <a:ext cx="8287500" cy="769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a:solidFill>
                  <a:srgbClr val="3C78D8"/>
                </a:solidFill>
              </a:rPr>
              <a:t>Exercise:</a:t>
            </a:r>
            <a:r>
              <a:rPr lang="en"/>
              <a:t> What changes would we have to make to the datapath to support a DPRF?</a:t>
            </a:r>
            <a:endParaRPr/>
          </a:p>
        </p:txBody>
      </p:sp>
      <p:pic>
        <p:nvPicPr>
          <p:cNvPr id="395" name="Google Shape;395;p51"/>
          <p:cNvPicPr preferRelativeResize="0"/>
          <p:nvPr/>
        </p:nvPicPr>
        <p:blipFill rotWithShape="1">
          <a:blip r:embed="rId3">
            <a:alphaModFix/>
          </a:blip>
          <a:srcRect b="0" l="0" r="0" t="0"/>
          <a:stretch/>
        </p:blipFill>
        <p:spPr>
          <a:xfrm>
            <a:off x="819151" y="1715800"/>
            <a:ext cx="7505699" cy="2477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592775" y="800625"/>
            <a:ext cx="8389500" cy="18600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 sz="4000">
                <a:latin typeface="Work Sans"/>
                <a:ea typeface="Work Sans"/>
                <a:cs typeface="Work Sans"/>
                <a:sym typeface="Work Sans"/>
              </a:rPr>
              <a:t>Today’s Topic:</a:t>
            </a:r>
            <a:endParaRPr sz="4000">
              <a:latin typeface="Work Sans"/>
              <a:ea typeface="Work Sans"/>
              <a:cs typeface="Work Sans"/>
              <a:sym typeface="Work Sans"/>
            </a:endParaRPr>
          </a:p>
          <a:p>
            <a:pPr indent="0" lvl="0" marL="12700" rtl="0" algn="ctr">
              <a:lnSpc>
                <a:spcPct val="100000"/>
              </a:lnSpc>
              <a:spcBef>
                <a:spcPts val="0"/>
              </a:spcBef>
              <a:spcAft>
                <a:spcPts val="0"/>
              </a:spcAft>
              <a:buNone/>
            </a:pPr>
            <a:r>
              <a:rPr lang="en" sz="4000">
                <a:solidFill>
                  <a:srgbClr val="2D3B45"/>
                </a:solidFill>
              </a:rPr>
              <a:t>Datapath, Microcontroller, &amp; Interrupts</a:t>
            </a:r>
            <a:endParaRPr sz="4000">
              <a:solidFill>
                <a:srgbClr val="2D3B45"/>
              </a:solidFill>
              <a:latin typeface="Work Sans"/>
              <a:ea typeface="Work Sans"/>
              <a:cs typeface="Work Sans"/>
              <a:sym typeface="Work Sans"/>
            </a:endParaRPr>
          </a:p>
        </p:txBody>
      </p:sp>
      <p:pic>
        <p:nvPicPr>
          <p:cNvPr id="122" name="Google Shape;122;p25"/>
          <p:cNvPicPr preferRelativeResize="0"/>
          <p:nvPr/>
        </p:nvPicPr>
        <p:blipFill>
          <a:blip r:embed="rId3">
            <a:alphaModFix/>
          </a:blip>
          <a:stretch>
            <a:fillRect/>
          </a:stretch>
        </p:blipFill>
        <p:spPr>
          <a:xfrm>
            <a:off x="3227175" y="3649574"/>
            <a:ext cx="2689650" cy="125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2"/>
          <p:cNvSpPr txBox="1"/>
          <p:nvPr>
            <p:ph type="title"/>
          </p:nvPr>
        </p:nvSpPr>
        <p:spPr>
          <a:xfrm>
            <a:off x="539400" y="389775"/>
            <a:ext cx="80652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a:solidFill>
                  <a:srgbClr val="3C78D8"/>
                </a:solidFill>
              </a:rPr>
              <a:t>Solution</a:t>
            </a:r>
            <a:r>
              <a:rPr b="1" lang="en">
                <a:solidFill>
                  <a:srgbClr val="3C78D8"/>
                </a:solidFill>
              </a:rPr>
              <a:t>:</a:t>
            </a:r>
            <a:r>
              <a:rPr lang="en">
                <a:solidFill>
                  <a:srgbClr val="3C78D8"/>
                </a:solidFill>
              </a:rPr>
              <a:t> </a:t>
            </a:r>
            <a:r>
              <a:rPr lang="en">
                <a:solidFill>
                  <a:srgbClr val="000000"/>
                </a:solidFill>
              </a:rPr>
              <a:t>Adding a 2nd ALU makes things work out!</a:t>
            </a:r>
            <a:endParaRPr>
              <a:solidFill>
                <a:srgbClr val="000000"/>
              </a:solidFill>
            </a:endParaRPr>
          </a:p>
        </p:txBody>
      </p:sp>
      <p:pic>
        <p:nvPicPr>
          <p:cNvPr id="401" name="Google Shape;401;p52"/>
          <p:cNvPicPr preferRelativeResize="0"/>
          <p:nvPr/>
        </p:nvPicPr>
        <p:blipFill>
          <a:blip r:embed="rId3">
            <a:alphaModFix/>
          </a:blip>
          <a:stretch>
            <a:fillRect/>
          </a:stretch>
        </p:blipFill>
        <p:spPr>
          <a:xfrm>
            <a:off x="464025" y="876675"/>
            <a:ext cx="2653850" cy="3726224"/>
          </a:xfrm>
          <a:prstGeom prst="rect">
            <a:avLst/>
          </a:prstGeom>
          <a:noFill/>
          <a:ln>
            <a:noFill/>
          </a:ln>
        </p:spPr>
      </p:pic>
      <p:pic>
        <p:nvPicPr>
          <p:cNvPr id="402" name="Google Shape;402;p52"/>
          <p:cNvPicPr preferRelativeResize="0"/>
          <p:nvPr/>
        </p:nvPicPr>
        <p:blipFill>
          <a:blip r:embed="rId4">
            <a:alphaModFix/>
          </a:blip>
          <a:stretch>
            <a:fillRect/>
          </a:stretch>
        </p:blipFill>
        <p:spPr>
          <a:xfrm>
            <a:off x="3220500" y="1689575"/>
            <a:ext cx="5587825" cy="2100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ph type="title"/>
          </p:nvPr>
        </p:nvSpPr>
        <p:spPr>
          <a:xfrm>
            <a:off x="2328325" y="2275750"/>
            <a:ext cx="47061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3900"/>
              <a:t>Microcontrollers</a:t>
            </a:r>
            <a:endParaRPr sz="3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4"/>
          <p:cNvSpPr txBox="1"/>
          <p:nvPr>
            <p:ph type="title"/>
          </p:nvPr>
        </p:nvSpPr>
        <p:spPr>
          <a:xfrm>
            <a:off x="592775" y="436598"/>
            <a:ext cx="65214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t>What does a </a:t>
            </a:r>
            <a:r>
              <a:rPr lang="en"/>
              <a:t>Microcontroller</a:t>
            </a:r>
            <a:r>
              <a:rPr lang="en"/>
              <a:t> Do?</a:t>
            </a:r>
            <a:endParaRPr/>
          </a:p>
        </p:txBody>
      </p:sp>
      <p:sp>
        <p:nvSpPr>
          <p:cNvPr id="413" name="Google Shape;413;p54"/>
          <p:cNvSpPr txBox="1"/>
          <p:nvPr/>
        </p:nvSpPr>
        <p:spPr>
          <a:xfrm>
            <a:off x="683300" y="1092775"/>
            <a:ext cx="7903200" cy="2292900"/>
          </a:xfrm>
          <a:prstGeom prst="rect">
            <a:avLst/>
          </a:prstGeom>
          <a:noFill/>
          <a:ln>
            <a:noFill/>
          </a:ln>
        </p:spPr>
        <p:txBody>
          <a:bodyPr anchorCtr="0" anchor="t" bIns="0" lIns="0" spcFirstLastPara="1" rIns="0" wrap="square" tIns="10775">
            <a:spAutoFit/>
          </a:bodyPr>
          <a:lstStyle/>
          <a:p>
            <a:pPr indent="-367030" lvl="0" marL="379095" marR="252095" rtl="0" algn="l">
              <a:lnSpc>
                <a:spcPct val="126111"/>
              </a:lnSpc>
              <a:spcBef>
                <a:spcPts val="0"/>
              </a:spcBef>
              <a:spcAft>
                <a:spcPts val="0"/>
              </a:spcAft>
              <a:buClr>
                <a:srgbClr val="595959"/>
              </a:buClr>
              <a:buSzPts val="1800"/>
              <a:buFont typeface="Work Sans"/>
              <a:buChar char="●"/>
            </a:pPr>
            <a:r>
              <a:rPr lang="en" sz="1800">
                <a:solidFill>
                  <a:srgbClr val="595959"/>
                </a:solidFill>
                <a:latin typeface="Work Sans"/>
                <a:ea typeface="Work Sans"/>
                <a:cs typeface="Work Sans"/>
                <a:sym typeface="Work Sans"/>
              </a:rPr>
              <a:t>The microcontroller (or control unit) is the “conductor” of the datapath</a:t>
            </a:r>
            <a:endParaRPr sz="1800">
              <a:solidFill>
                <a:srgbClr val="595959"/>
              </a:solidFill>
              <a:latin typeface="Work Sans"/>
              <a:ea typeface="Work Sans"/>
              <a:cs typeface="Work Sans"/>
              <a:sym typeface="Work Sans"/>
            </a:endParaRPr>
          </a:p>
          <a:p>
            <a:pPr indent="-367030" lvl="0" marL="379095" marR="252095" rtl="0" algn="l">
              <a:lnSpc>
                <a:spcPct val="126111"/>
              </a:lnSpc>
              <a:spcBef>
                <a:spcPts val="0"/>
              </a:spcBef>
              <a:spcAft>
                <a:spcPts val="0"/>
              </a:spcAft>
              <a:buClr>
                <a:srgbClr val="595959"/>
              </a:buClr>
              <a:buSzPts val="1800"/>
              <a:buFont typeface="Work Sans"/>
              <a:buChar char="●"/>
            </a:pPr>
            <a:r>
              <a:rPr lang="en" sz="1800">
                <a:solidFill>
                  <a:srgbClr val="595959"/>
                </a:solidFill>
                <a:latin typeface="Work Sans"/>
                <a:ea typeface="Work Sans"/>
                <a:cs typeface="Work Sans"/>
                <a:sym typeface="Work Sans"/>
              </a:rPr>
              <a:t>It controls all of the datapath’s components (Registers, ALU, memory) by periodically turning on their control signals (LdA, DrREG, func, WrMEM). This allows instructions to be executed!</a:t>
            </a:r>
            <a:endParaRPr sz="1800">
              <a:solidFill>
                <a:srgbClr val="595959"/>
              </a:solidFill>
              <a:latin typeface="Work Sans"/>
              <a:ea typeface="Work Sans"/>
              <a:cs typeface="Work Sans"/>
              <a:sym typeface="Work Sans"/>
            </a:endParaRPr>
          </a:p>
          <a:p>
            <a:pPr indent="0" lvl="0" marL="0" marR="252095" rtl="0" algn="l">
              <a:lnSpc>
                <a:spcPct val="126111"/>
              </a:lnSpc>
              <a:spcBef>
                <a:spcPts val="0"/>
              </a:spcBef>
              <a:spcAft>
                <a:spcPts val="0"/>
              </a:spcAft>
              <a:buNone/>
            </a:pPr>
            <a:r>
              <a:t/>
            </a:r>
            <a:endParaRPr sz="1600">
              <a:latin typeface="Work Sans"/>
              <a:ea typeface="Work Sans"/>
              <a:cs typeface="Work Sans"/>
              <a:sym typeface="Work Sans"/>
            </a:endParaRPr>
          </a:p>
          <a:p>
            <a:pPr indent="0" lvl="0" marL="457200" rtl="0" algn="l">
              <a:lnSpc>
                <a:spcPct val="100000"/>
              </a:lnSpc>
              <a:spcBef>
                <a:spcPts val="70"/>
              </a:spcBef>
              <a:spcAft>
                <a:spcPts val="0"/>
              </a:spcAft>
              <a:buNone/>
            </a:pPr>
            <a:r>
              <a:t/>
            </a:r>
            <a:endParaRPr sz="1400">
              <a:latin typeface="Work Sans"/>
              <a:ea typeface="Work Sans"/>
              <a:cs typeface="Work Sans"/>
              <a:sym typeface="Work Sans"/>
            </a:endParaRPr>
          </a:p>
        </p:txBody>
      </p:sp>
      <p:sp>
        <p:nvSpPr>
          <p:cNvPr id="414" name="Google Shape;414;p54"/>
          <p:cNvSpPr/>
          <p:nvPr/>
        </p:nvSpPr>
        <p:spPr>
          <a:xfrm>
            <a:off x="4947850" y="3109350"/>
            <a:ext cx="1413300" cy="151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Work Sans"/>
                <a:ea typeface="Work Sans"/>
                <a:cs typeface="Work Sans"/>
                <a:sym typeface="Work Sans"/>
              </a:rPr>
              <a:t>Microcontroller</a:t>
            </a:r>
            <a:endParaRPr sz="1300">
              <a:latin typeface="Work Sans"/>
              <a:ea typeface="Work Sans"/>
              <a:cs typeface="Work Sans"/>
              <a:sym typeface="Work Sans"/>
            </a:endParaRPr>
          </a:p>
        </p:txBody>
      </p:sp>
      <p:cxnSp>
        <p:nvCxnSpPr>
          <p:cNvPr id="415" name="Google Shape;415;p54"/>
          <p:cNvCxnSpPr/>
          <p:nvPr/>
        </p:nvCxnSpPr>
        <p:spPr>
          <a:xfrm>
            <a:off x="3351830" y="3866113"/>
            <a:ext cx="1596300" cy="2700"/>
          </a:xfrm>
          <a:prstGeom prst="straightConnector1">
            <a:avLst/>
          </a:prstGeom>
          <a:noFill/>
          <a:ln cap="flat" cmpd="sng" w="19050">
            <a:solidFill>
              <a:schemeClr val="accent5"/>
            </a:solidFill>
            <a:prstDash val="solid"/>
            <a:round/>
            <a:headEnd len="med" w="med" type="none"/>
            <a:tailEnd len="med" w="med" type="triangle"/>
          </a:ln>
        </p:spPr>
      </p:cxnSp>
      <p:sp>
        <p:nvSpPr>
          <p:cNvPr id="416" name="Google Shape;416;p54"/>
          <p:cNvSpPr txBox="1"/>
          <p:nvPr/>
        </p:nvSpPr>
        <p:spPr>
          <a:xfrm>
            <a:off x="3351825" y="3550775"/>
            <a:ext cx="14337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accent5"/>
                </a:solidFill>
                <a:latin typeface="Work Sans"/>
                <a:ea typeface="Work Sans"/>
                <a:cs typeface="Work Sans"/>
                <a:sym typeface="Work Sans"/>
              </a:rPr>
              <a:t>Instruction passed in</a:t>
            </a:r>
            <a:endParaRPr b="1" sz="900">
              <a:solidFill>
                <a:schemeClr val="accent5"/>
              </a:solidFill>
              <a:latin typeface="Work Sans"/>
              <a:ea typeface="Work Sans"/>
              <a:cs typeface="Work Sans"/>
              <a:sym typeface="Work Sans"/>
            </a:endParaRPr>
          </a:p>
        </p:txBody>
      </p:sp>
      <p:cxnSp>
        <p:nvCxnSpPr>
          <p:cNvPr id="417" name="Google Shape;417;p54"/>
          <p:cNvCxnSpPr/>
          <p:nvPr/>
        </p:nvCxnSpPr>
        <p:spPr>
          <a:xfrm flipH="1" rot="59992">
            <a:off x="6360960" y="3850481"/>
            <a:ext cx="1272194" cy="18302"/>
          </a:xfrm>
          <a:prstGeom prst="straightConnector1">
            <a:avLst/>
          </a:prstGeom>
          <a:noFill/>
          <a:ln cap="flat" cmpd="sng" w="28575">
            <a:solidFill>
              <a:srgbClr val="6AA84F"/>
            </a:solidFill>
            <a:prstDash val="solid"/>
            <a:round/>
            <a:headEnd len="med" w="med" type="none"/>
            <a:tailEnd len="med" w="med" type="none"/>
          </a:ln>
        </p:spPr>
      </p:cxnSp>
      <p:cxnSp>
        <p:nvCxnSpPr>
          <p:cNvPr id="418" name="Google Shape;418;p54"/>
          <p:cNvCxnSpPr/>
          <p:nvPr/>
        </p:nvCxnSpPr>
        <p:spPr>
          <a:xfrm flipH="1" rot="59992">
            <a:off x="6360960" y="4026556"/>
            <a:ext cx="1272194" cy="18302"/>
          </a:xfrm>
          <a:prstGeom prst="straightConnector1">
            <a:avLst/>
          </a:prstGeom>
          <a:noFill/>
          <a:ln cap="flat" cmpd="sng" w="28575">
            <a:solidFill>
              <a:srgbClr val="6AA84F"/>
            </a:solidFill>
            <a:prstDash val="solid"/>
            <a:round/>
            <a:headEnd len="med" w="med" type="none"/>
            <a:tailEnd len="med" w="med" type="none"/>
          </a:ln>
        </p:spPr>
      </p:cxnSp>
      <p:cxnSp>
        <p:nvCxnSpPr>
          <p:cNvPr id="419" name="Google Shape;419;p54"/>
          <p:cNvCxnSpPr/>
          <p:nvPr/>
        </p:nvCxnSpPr>
        <p:spPr>
          <a:xfrm flipH="1" rot="59992">
            <a:off x="6360960" y="3498331"/>
            <a:ext cx="1272194" cy="18302"/>
          </a:xfrm>
          <a:prstGeom prst="straightConnector1">
            <a:avLst/>
          </a:prstGeom>
          <a:noFill/>
          <a:ln cap="flat" cmpd="sng" w="19050">
            <a:solidFill>
              <a:schemeClr val="dk2"/>
            </a:solidFill>
            <a:prstDash val="solid"/>
            <a:round/>
            <a:headEnd len="med" w="med" type="none"/>
            <a:tailEnd len="med" w="med" type="none"/>
          </a:ln>
        </p:spPr>
      </p:cxnSp>
      <p:cxnSp>
        <p:nvCxnSpPr>
          <p:cNvPr id="420" name="Google Shape;420;p54"/>
          <p:cNvCxnSpPr/>
          <p:nvPr/>
        </p:nvCxnSpPr>
        <p:spPr>
          <a:xfrm flipH="1" rot="59992">
            <a:off x="6360960" y="3674406"/>
            <a:ext cx="1272194" cy="18302"/>
          </a:xfrm>
          <a:prstGeom prst="straightConnector1">
            <a:avLst/>
          </a:prstGeom>
          <a:noFill/>
          <a:ln cap="flat" cmpd="sng" w="28575">
            <a:solidFill>
              <a:srgbClr val="6AA84F"/>
            </a:solidFill>
            <a:prstDash val="solid"/>
            <a:round/>
            <a:headEnd len="med" w="med" type="none"/>
            <a:tailEnd len="med" w="med" type="none"/>
          </a:ln>
        </p:spPr>
      </p:cxnSp>
      <p:cxnSp>
        <p:nvCxnSpPr>
          <p:cNvPr id="421" name="Google Shape;421;p54"/>
          <p:cNvCxnSpPr/>
          <p:nvPr/>
        </p:nvCxnSpPr>
        <p:spPr>
          <a:xfrm flipH="1" rot="59992">
            <a:off x="6360960" y="4202631"/>
            <a:ext cx="1272194" cy="18302"/>
          </a:xfrm>
          <a:prstGeom prst="straightConnector1">
            <a:avLst/>
          </a:prstGeom>
          <a:noFill/>
          <a:ln cap="flat" cmpd="sng" w="19050">
            <a:solidFill>
              <a:schemeClr val="dk2"/>
            </a:solidFill>
            <a:prstDash val="solid"/>
            <a:round/>
            <a:headEnd len="med" w="med" type="none"/>
            <a:tailEnd len="med" w="med" type="none"/>
          </a:ln>
        </p:spPr>
      </p:cxnSp>
      <p:cxnSp>
        <p:nvCxnSpPr>
          <p:cNvPr id="422" name="Google Shape;422;p54"/>
          <p:cNvCxnSpPr/>
          <p:nvPr/>
        </p:nvCxnSpPr>
        <p:spPr>
          <a:xfrm flipH="1" rot="59992">
            <a:off x="6360960" y="4378706"/>
            <a:ext cx="1272194" cy="18302"/>
          </a:xfrm>
          <a:prstGeom prst="straightConnector1">
            <a:avLst/>
          </a:prstGeom>
          <a:noFill/>
          <a:ln cap="flat" cmpd="sng" w="28575">
            <a:solidFill>
              <a:srgbClr val="6AA84F"/>
            </a:solidFill>
            <a:prstDash val="solid"/>
            <a:round/>
            <a:headEnd len="med" w="med" type="none"/>
            <a:tailEnd len="med" w="med" type="none"/>
          </a:ln>
        </p:spPr>
      </p:cxnSp>
      <p:cxnSp>
        <p:nvCxnSpPr>
          <p:cNvPr id="423" name="Google Shape;423;p54"/>
          <p:cNvCxnSpPr/>
          <p:nvPr/>
        </p:nvCxnSpPr>
        <p:spPr>
          <a:xfrm flipH="1" rot="59992">
            <a:off x="6360960" y="3322256"/>
            <a:ext cx="1272194" cy="18302"/>
          </a:xfrm>
          <a:prstGeom prst="straightConnector1">
            <a:avLst/>
          </a:prstGeom>
          <a:noFill/>
          <a:ln cap="flat" cmpd="sng" w="19050">
            <a:solidFill>
              <a:schemeClr val="dk2"/>
            </a:solidFill>
            <a:prstDash val="solid"/>
            <a:round/>
            <a:headEnd len="med" w="med" type="none"/>
            <a:tailEnd len="med" w="med" type="none"/>
          </a:ln>
        </p:spPr>
      </p:cxnSp>
      <p:sp>
        <p:nvSpPr>
          <p:cNvPr id="424" name="Google Shape;424;p54"/>
          <p:cNvSpPr txBox="1"/>
          <p:nvPr/>
        </p:nvSpPr>
        <p:spPr>
          <a:xfrm>
            <a:off x="7633200" y="3174650"/>
            <a:ext cx="6684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Work Sans Medium"/>
                <a:ea typeface="Work Sans Medium"/>
                <a:cs typeface="Work Sans Medium"/>
                <a:sym typeface="Work Sans Medium"/>
              </a:rPr>
              <a:t>LdA</a:t>
            </a:r>
            <a:endParaRPr sz="800">
              <a:solidFill>
                <a:schemeClr val="dk2"/>
              </a:solidFill>
              <a:latin typeface="Work Sans Medium"/>
              <a:ea typeface="Work Sans Medium"/>
              <a:cs typeface="Work Sans Medium"/>
              <a:sym typeface="Work Sans Medium"/>
            </a:endParaRPr>
          </a:p>
        </p:txBody>
      </p:sp>
      <p:sp>
        <p:nvSpPr>
          <p:cNvPr id="425" name="Google Shape;425;p54"/>
          <p:cNvSpPr txBox="1"/>
          <p:nvPr/>
        </p:nvSpPr>
        <p:spPr>
          <a:xfrm>
            <a:off x="7633200" y="3351638"/>
            <a:ext cx="6684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Work Sans Medium"/>
                <a:ea typeface="Work Sans Medium"/>
                <a:cs typeface="Work Sans Medium"/>
                <a:sym typeface="Work Sans Medium"/>
              </a:rPr>
              <a:t>LdB</a:t>
            </a:r>
            <a:endParaRPr sz="800">
              <a:solidFill>
                <a:schemeClr val="dk2"/>
              </a:solidFill>
              <a:latin typeface="Work Sans Medium"/>
              <a:ea typeface="Work Sans Medium"/>
              <a:cs typeface="Work Sans Medium"/>
              <a:sym typeface="Work Sans Medium"/>
            </a:endParaRPr>
          </a:p>
        </p:txBody>
      </p:sp>
      <p:sp>
        <p:nvSpPr>
          <p:cNvPr id="426" name="Google Shape;426;p54"/>
          <p:cNvSpPr txBox="1"/>
          <p:nvPr/>
        </p:nvSpPr>
        <p:spPr>
          <a:xfrm>
            <a:off x="7633200" y="3528638"/>
            <a:ext cx="6684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AA84F"/>
                </a:solidFill>
                <a:latin typeface="Work Sans"/>
                <a:ea typeface="Work Sans"/>
                <a:cs typeface="Work Sans"/>
                <a:sym typeface="Work Sans"/>
              </a:rPr>
              <a:t>func</a:t>
            </a:r>
            <a:endParaRPr b="1" sz="800">
              <a:solidFill>
                <a:srgbClr val="6AA84F"/>
              </a:solidFill>
              <a:latin typeface="Work Sans"/>
              <a:ea typeface="Work Sans"/>
              <a:cs typeface="Work Sans"/>
              <a:sym typeface="Work Sans"/>
            </a:endParaRPr>
          </a:p>
        </p:txBody>
      </p:sp>
      <p:sp>
        <p:nvSpPr>
          <p:cNvPr id="427" name="Google Shape;427;p54"/>
          <p:cNvSpPr txBox="1"/>
          <p:nvPr/>
        </p:nvSpPr>
        <p:spPr>
          <a:xfrm>
            <a:off x="7633200" y="3705650"/>
            <a:ext cx="6684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AA84F"/>
                </a:solidFill>
                <a:latin typeface="Work Sans"/>
                <a:ea typeface="Work Sans"/>
                <a:cs typeface="Work Sans"/>
                <a:sym typeface="Work Sans"/>
              </a:rPr>
              <a:t>DrALU</a:t>
            </a:r>
            <a:endParaRPr b="1" sz="800">
              <a:solidFill>
                <a:srgbClr val="6AA84F"/>
              </a:solidFill>
              <a:latin typeface="Work Sans"/>
              <a:ea typeface="Work Sans"/>
              <a:cs typeface="Work Sans"/>
              <a:sym typeface="Work Sans"/>
            </a:endParaRPr>
          </a:p>
        </p:txBody>
      </p:sp>
      <p:sp>
        <p:nvSpPr>
          <p:cNvPr id="428" name="Google Shape;428;p54"/>
          <p:cNvSpPr txBox="1"/>
          <p:nvPr/>
        </p:nvSpPr>
        <p:spPr>
          <a:xfrm>
            <a:off x="7633200" y="3879400"/>
            <a:ext cx="6684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AA84F"/>
                </a:solidFill>
                <a:latin typeface="Work Sans"/>
                <a:ea typeface="Work Sans"/>
                <a:cs typeface="Work Sans"/>
                <a:sym typeface="Work Sans"/>
              </a:rPr>
              <a:t>regno</a:t>
            </a:r>
            <a:endParaRPr b="1" sz="800">
              <a:solidFill>
                <a:srgbClr val="6AA84F"/>
              </a:solidFill>
              <a:latin typeface="Work Sans"/>
              <a:ea typeface="Work Sans"/>
              <a:cs typeface="Work Sans"/>
              <a:sym typeface="Work Sans"/>
            </a:endParaRPr>
          </a:p>
        </p:txBody>
      </p:sp>
      <p:sp>
        <p:nvSpPr>
          <p:cNvPr id="429" name="Google Shape;429;p54"/>
          <p:cNvSpPr txBox="1"/>
          <p:nvPr/>
        </p:nvSpPr>
        <p:spPr>
          <a:xfrm>
            <a:off x="7633200" y="4053150"/>
            <a:ext cx="6684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Work Sans Medium"/>
                <a:ea typeface="Work Sans Medium"/>
                <a:cs typeface="Work Sans Medium"/>
                <a:sym typeface="Work Sans Medium"/>
              </a:rPr>
              <a:t>DrREG</a:t>
            </a:r>
            <a:endParaRPr sz="800">
              <a:solidFill>
                <a:schemeClr val="dk2"/>
              </a:solidFill>
              <a:latin typeface="Work Sans Medium"/>
              <a:ea typeface="Work Sans Medium"/>
              <a:cs typeface="Work Sans Medium"/>
              <a:sym typeface="Work Sans Medium"/>
            </a:endParaRPr>
          </a:p>
        </p:txBody>
      </p:sp>
      <p:sp>
        <p:nvSpPr>
          <p:cNvPr id="430" name="Google Shape;430;p54"/>
          <p:cNvSpPr txBox="1"/>
          <p:nvPr/>
        </p:nvSpPr>
        <p:spPr>
          <a:xfrm>
            <a:off x="7633200" y="4226900"/>
            <a:ext cx="6684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AA84F"/>
                </a:solidFill>
                <a:latin typeface="Work Sans"/>
                <a:ea typeface="Work Sans"/>
                <a:cs typeface="Work Sans"/>
                <a:sym typeface="Work Sans"/>
              </a:rPr>
              <a:t>WrREG</a:t>
            </a:r>
            <a:endParaRPr b="1" sz="800">
              <a:solidFill>
                <a:srgbClr val="6AA84F"/>
              </a:solidFill>
              <a:latin typeface="Work Sans"/>
              <a:ea typeface="Work Sans"/>
              <a:cs typeface="Work Sans"/>
              <a:sym typeface="Work Sans"/>
            </a:endParaRPr>
          </a:p>
        </p:txBody>
      </p:sp>
      <p:pic>
        <p:nvPicPr>
          <p:cNvPr id="431" name="Google Shape;431;p54"/>
          <p:cNvPicPr preferRelativeResize="0"/>
          <p:nvPr/>
        </p:nvPicPr>
        <p:blipFill>
          <a:blip r:embed="rId3">
            <a:alphaModFix/>
          </a:blip>
          <a:stretch>
            <a:fillRect/>
          </a:stretch>
        </p:blipFill>
        <p:spPr>
          <a:xfrm>
            <a:off x="263650" y="3102652"/>
            <a:ext cx="2571775" cy="1419824"/>
          </a:xfrm>
          <a:prstGeom prst="rect">
            <a:avLst/>
          </a:prstGeom>
          <a:noFill/>
          <a:ln>
            <a:noFill/>
          </a:ln>
        </p:spPr>
      </p:pic>
      <p:sp>
        <p:nvSpPr>
          <p:cNvPr id="432" name="Google Shape;432;p54"/>
          <p:cNvSpPr txBox="1"/>
          <p:nvPr/>
        </p:nvSpPr>
        <p:spPr>
          <a:xfrm>
            <a:off x="961925" y="3018000"/>
            <a:ext cx="1413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Work Sans"/>
                <a:ea typeface="Work Sans"/>
                <a:cs typeface="Work Sans"/>
                <a:sym typeface="Work Sans"/>
              </a:rPr>
              <a:t>Microcontroller</a:t>
            </a:r>
            <a:endParaRPr b="1" sz="1100">
              <a:solidFill>
                <a:srgbClr val="FFFFFF"/>
              </a:solidFill>
              <a:latin typeface="Work Sans"/>
              <a:ea typeface="Work Sans"/>
              <a:cs typeface="Work Sans"/>
              <a:sym typeface="Work Sans"/>
            </a:endParaRPr>
          </a:p>
        </p:txBody>
      </p:sp>
      <p:sp>
        <p:nvSpPr>
          <p:cNvPr id="433" name="Google Shape;433;p54"/>
          <p:cNvSpPr txBox="1"/>
          <p:nvPr/>
        </p:nvSpPr>
        <p:spPr>
          <a:xfrm>
            <a:off x="288825" y="3824800"/>
            <a:ext cx="4878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Work Sans"/>
                <a:ea typeface="Work Sans"/>
                <a:cs typeface="Work Sans"/>
                <a:sym typeface="Work Sans"/>
              </a:rPr>
              <a:t>ALU</a:t>
            </a:r>
            <a:endParaRPr b="1" sz="1100">
              <a:solidFill>
                <a:srgbClr val="FFFFFF"/>
              </a:solidFill>
              <a:latin typeface="Work Sans"/>
              <a:ea typeface="Work Sans"/>
              <a:cs typeface="Work Sans"/>
              <a:sym typeface="Work Sans"/>
            </a:endParaRPr>
          </a:p>
        </p:txBody>
      </p:sp>
      <p:sp>
        <p:nvSpPr>
          <p:cNvPr id="434" name="Google Shape;434;p54"/>
          <p:cNvSpPr txBox="1"/>
          <p:nvPr/>
        </p:nvSpPr>
        <p:spPr>
          <a:xfrm>
            <a:off x="776625" y="3912850"/>
            <a:ext cx="6372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Work Sans"/>
                <a:ea typeface="Work Sans"/>
                <a:cs typeface="Work Sans"/>
                <a:sym typeface="Work Sans"/>
              </a:rPr>
              <a:t>RAM</a:t>
            </a:r>
            <a:endParaRPr b="1" sz="1100">
              <a:solidFill>
                <a:srgbClr val="FFFFFF"/>
              </a:solidFill>
              <a:latin typeface="Work Sans"/>
              <a:ea typeface="Work Sans"/>
              <a:cs typeface="Work Sans"/>
              <a:sym typeface="Work Sans"/>
            </a:endParaRPr>
          </a:p>
        </p:txBody>
      </p:sp>
      <p:sp>
        <p:nvSpPr>
          <p:cNvPr id="435" name="Google Shape;435;p54"/>
          <p:cNvSpPr txBox="1"/>
          <p:nvPr/>
        </p:nvSpPr>
        <p:spPr>
          <a:xfrm>
            <a:off x="1242575" y="3981200"/>
            <a:ext cx="8520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Work Sans"/>
                <a:ea typeface="Work Sans"/>
                <a:cs typeface="Work Sans"/>
                <a:sym typeface="Work Sans"/>
              </a:rPr>
              <a:t>Registers</a:t>
            </a:r>
            <a:endParaRPr b="1" sz="1100">
              <a:solidFill>
                <a:srgbClr val="FFFFFF"/>
              </a:solidFill>
              <a:latin typeface="Work Sans"/>
              <a:ea typeface="Work Sans"/>
              <a:cs typeface="Work Sans"/>
              <a:sym typeface="Work Sans"/>
            </a:endParaRPr>
          </a:p>
        </p:txBody>
      </p:sp>
      <p:sp>
        <p:nvSpPr>
          <p:cNvPr id="436" name="Google Shape;436;p54"/>
          <p:cNvSpPr txBox="1"/>
          <p:nvPr/>
        </p:nvSpPr>
        <p:spPr>
          <a:xfrm>
            <a:off x="2008800" y="3866125"/>
            <a:ext cx="8520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Work Sans"/>
                <a:ea typeface="Work Sans"/>
                <a:cs typeface="Work Sans"/>
                <a:sym typeface="Work Sans"/>
              </a:rPr>
              <a:t>PC</a:t>
            </a:r>
            <a:endParaRPr b="1" sz="1100">
              <a:solidFill>
                <a:srgbClr val="FFFFFF"/>
              </a:solidFill>
              <a:latin typeface="Work Sans"/>
              <a:ea typeface="Work Sans"/>
              <a:cs typeface="Work Sans"/>
              <a:sym typeface="Work Sans"/>
            </a:endParaRPr>
          </a:p>
        </p:txBody>
      </p:sp>
      <p:sp>
        <p:nvSpPr>
          <p:cNvPr id="437" name="Google Shape;437;p54"/>
          <p:cNvSpPr txBox="1"/>
          <p:nvPr/>
        </p:nvSpPr>
        <p:spPr>
          <a:xfrm>
            <a:off x="2297200" y="3796475"/>
            <a:ext cx="8520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Work Sans"/>
                <a:ea typeface="Work Sans"/>
                <a:cs typeface="Work Sans"/>
                <a:sym typeface="Work Sans"/>
              </a:rPr>
              <a:t>Tristate</a:t>
            </a:r>
            <a:endParaRPr b="1" sz="900">
              <a:solidFill>
                <a:srgbClr val="FFFFFF"/>
              </a:solidFill>
              <a:latin typeface="Work Sans"/>
              <a:ea typeface="Work Sans"/>
              <a:cs typeface="Work Sans"/>
              <a:sym typeface="Work Sans"/>
            </a:endParaRPr>
          </a:p>
          <a:p>
            <a:pPr indent="0" lvl="0" marL="0" rtl="0" algn="l">
              <a:spcBef>
                <a:spcPts val="0"/>
              </a:spcBef>
              <a:spcAft>
                <a:spcPts val="0"/>
              </a:spcAft>
              <a:buNone/>
            </a:pPr>
            <a:r>
              <a:rPr b="1" lang="en" sz="900">
                <a:solidFill>
                  <a:srgbClr val="FFFFFF"/>
                </a:solidFill>
                <a:latin typeface="Work Sans"/>
                <a:ea typeface="Work Sans"/>
                <a:cs typeface="Work Sans"/>
                <a:sym typeface="Work Sans"/>
              </a:rPr>
              <a:t>Buffers</a:t>
            </a:r>
            <a:endParaRPr b="1" sz="900">
              <a:solidFill>
                <a:srgbClr val="FFFFFF"/>
              </a:solidFill>
              <a:latin typeface="Work Sans"/>
              <a:ea typeface="Work Sans"/>
              <a:cs typeface="Work Sans"/>
              <a:sym typeface="Work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5"/>
          <p:cNvSpPr txBox="1"/>
          <p:nvPr>
            <p:ph type="title"/>
          </p:nvPr>
        </p:nvSpPr>
        <p:spPr>
          <a:xfrm>
            <a:off x="592775" y="436598"/>
            <a:ext cx="65214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t>Finite State Machines</a:t>
            </a:r>
            <a:endParaRPr/>
          </a:p>
        </p:txBody>
      </p:sp>
      <p:sp>
        <p:nvSpPr>
          <p:cNvPr id="443" name="Google Shape;443;p55"/>
          <p:cNvSpPr txBox="1"/>
          <p:nvPr/>
        </p:nvSpPr>
        <p:spPr>
          <a:xfrm>
            <a:off x="683300" y="1092775"/>
            <a:ext cx="7903200" cy="2681100"/>
          </a:xfrm>
          <a:prstGeom prst="rect">
            <a:avLst/>
          </a:prstGeom>
          <a:noFill/>
          <a:ln>
            <a:noFill/>
          </a:ln>
        </p:spPr>
        <p:txBody>
          <a:bodyPr anchorCtr="0" anchor="t" bIns="0" lIns="0" spcFirstLastPara="1" rIns="0" wrap="square" tIns="10775">
            <a:spAutoFit/>
          </a:bodyPr>
          <a:lstStyle/>
          <a:p>
            <a:pPr indent="-367030" lvl="0" marL="379095" marR="252095" rtl="0" algn="l">
              <a:lnSpc>
                <a:spcPct val="126111"/>
              </a:lnSpc>
              <a:spcBef>
                <a:spcPts val="0"/>
              </a:spcBef>
              <a:spcAft>
                <a:spcPts val="0"/>
              </a:spcAft>
              <a:buClr>
                <a:srgbClr val="595959"/>
              </a:buClr>
              <a:buSzPts val="1800"/>
              <a:buFont typeface="Work Sans"/>
              <a:buChar char="●"/>
            </a:pPr>
            <a:r>
              <a:rPr lang="en" sz="1800">
                <a:solidFill>
                  <a:srgbClr val="595959"/>
                </a:solidFill>
                <a:latin typeface="Work Sans"/>
                <a:ea typeface="Work Sans"/>
                <a:cs typeface="Work Sans"/>
                <a:sym typeface="Work Sans"/>
              </a:rPr>
              <a:t>The microcontroller is essentially a massively complex finite state machine.</a:t>
            </a:r>
            <a:endParaRPr sz="1800">
              <a:solidFill>
                <a:srgbClr val="595959"/>
              </a:solidFill>
              <a:latin typeface="Work Sans"/>
              <a:ea typeface="Work Sans"/>
              <a:cs typeface="Work Sans"/>
              <a:sym typeface="Work Sans"/>
            </a:endParaRPr>
          </a:p>
          <a:p>
            <a:pPr indent="-342900" lvl="1" marL="914400" marR="252095" rtl="0" algn="l">
              <a:lnSpc>
                <a:spcPct val="126111"/>
              </a:lnSpc>
              <a:spcBef>
                <a:spcPts val="0"/>
              </a:spcBef>
              <a:spcAft>
                <a:spcPts val="0"/>
              </a:spcAft>
              <a:buClr>
                <a:srgbClr val="595959"/>
              </a:buClr>
              <a:buSzPts val="1800"/>
              <a:buFont typeface="Work Sans"/>
              <a:buAutoNum type="alphaLcPeriod"/>
            </a:pPr>
            <a:r>
              <a:rPr lang="en" sz="1800">
                <a:solidFill>
                  <a:srgbClr val="595959"/>
                </a:solidFill>
                <a:latin typeface="Work Sans"/>
                <a:ea typeface="Work Sans"/>
                <a:cs typeface="Work Sans"/>
                <a:sym typeface="Work Sans"/>
              </a:rPr>
              <a:t>It outputs the control signals associated with 1 microstate</a:t>
            </a:r>
            <a:endParaRPr sz="1800">
              <a:solidFill>
                <a:srgbClr val="595959"/>
              </a:solidFill>
              <a:latin typeface="Work Sans"/>
              <a:ea typeface="Work Sans"/>
              <a:cs typeface="Work Sans"/>
              <a:sym typeface="Work Sans"/>
            </a:endParaRPr>
          </a:p>
          <a:p>
            <a:pPr indent="-342900" lvl="1" marL="914400" marR="252095" rtl="0" algn="l">
              <a:lnSpc>
                <a:spcPct val="126111"/>
              </a:lnSpc>
              <a:spcBef>
                <a:spcPts val="0"/>
              </a:spcBef>
              <a:spcAft>
                <a:spcPts val="0"/>
              </a:spcAft>
              <a:buClr>
                <a:srgbClr val="595959"/>
              </a:buClr>
              <a:buSzPts val="1800"/>
              <a:buFont typeface="Work Sans"/>
              <a:buAutoNum type="alphaLcPeriod"/>
            </a:pPr>
            <a:r>
              <a:rPr lang="en" sz="1800">
                <a:solidFill>
                  <a:srgbClr val="595959"/>
                </a:solidFill>
                <a:latin typeface="Work Sans"/>
                <a:ea typeface="Work Sans"/>
                <a:cs typeface="Work Sans"/>
                <a:sym typeface="Work Sans"/>
              </a:rPr>
              <a:t>Then it moves onto the next microstate, turning on different control signals</a:t>
            </a:r>
            <a:endParaRPr sz="1800">
              <a:solidFill>
                <a:srgbClr val="595959"/>
              </a:solidFill>
              <a:latin typeface="Work Sans"/>
              <a:ea typeface="Work Sans"/>
              <a:cs typeface="Work Sans"/>
              <a:sym typeface="Work Sans"/>
            </a:endParaRPr>
          </a:p>
          <a:p>
            <a:pPr indent="-342900" lvl="0" marL="457200" marR="252095" rtl="0" algn="l">
              <a:lnSpc>
                <a:spcPct val="126111"/>
              </a:lnSpc>
              <a:spcBef>
                <a:spcPts val="0"/>
              </a:spcBef>
              <a:spcAft>
                <a:spcPts val="0"/>
              </a:spcAft>
              <a:buClr>
                <a:srgbClr val="595959"/>
              </a:buClr>
              <a:buSzPts val="1800"/>
              <a:buFont typeface="Work Sans"/>
              <a:buChar char="●"/>
            </a:pPr>
            <a:r>
              <a:rPr b="1" i="1" lang="en" sz="1800">
                <a:solidFill>
                  <a:srgbClr val="595959"/>
                </a:solidFill>
                <a:latin typeface="Work Sans"/>
                <a:ea typeface="Work Sans"/>
                <a:cs typeface="Work Sans"/>
                <a:sym typeface="Work Sans"/>
              </a:rPr>
              <a:t>But how do we do know which state comes next?</a:t>
            </a:r>
            <a:endParaRPr b="1" i="1" sz="1800">
              <a:solidFill>
                <a:srgbClr val="595959"/>
              </a:solidFill>
              <a:latin typeface="Work Sans"/>
              <a:ea typeface="Work Sans"/>
              <a:cs typeface="Work Sans"/>
              <a:sym typeface="Work Sans"/>
            </a:endParaRPr>
          </a:p>
          <a:p>
            <a:pPr indent="0" lvl="0" marL="0" marR="252095" rtl="0" algn="l">
              <a:lnSpc>
                <a:spcPct val="126111"/>
              </a:lnSpc>
              <a:spcBef>
                <a:spcPts val="0"/>
              </a:spcBef>
              <a:spcAft>
                <a:spcPts val="0"/>
              </a:spcAft>
              <a:buNone/>
            </a:pPr>
            <a:r>
              <a:t/>
            </a:r>
            <a:endParaRPr sz="1800">
              <a:solidFill>
                <a:srgbClr val="595959"/>
              </a:solidFill>
              <a:latin typeface="Work Sans"/>
              <a:ea typeface="Work Sans"/>
              <a:cs typeface="Work Sans"/>
              <a:sym typeface="Work Sans"/>
            </a:endParaRPr>
          </a:p>
          <a:p>
            <a:pPr indent="0" lvl="0" marL="457200" rtl="0" algn="l">
              <a:lnSpc>
                <a:spcPct val="100000"/>
              </a:lnSpc>
              <a:spcBef>
                <a:spcPts val="70"/>
              </a:spcBef>
              <a:spcAft>
                <a:spcPts val="0"/>
              </a:spcAft>
              <a:buNone/>
            </a:pPr>
            <a:r>
              <a:t/>
            </a:r>
            <a:endParaRPr sz="1400">
              <a:latin typeface="Work Sans"/>
              <a:ea typeface="Work Sans"/>
              <a:cs typeface="Work Sans"/>
              <a:sym typeface="Work Sans"/>
            </a:endParaRPr>
          </a:p>
        </p:txBody>
      </p:sp>
      <p:sp>
        <p:nvSpPr>
          <p:cNvPr id="444" name="Google Shape;444;p55"/>
          <p:cNvSpPr/>
          <p:nvPr/>
        </p:nvSpPr>
        <p:spPr>
          <a:xfrm>
            <a:off x="5897220" y="3451625"/>
            <a:ext cx="1230300" cy="121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Work Sans"/>
                <a:ea typeface="Work Sans"/>
                <a:cs typeface="Work Sans"/>
                <a:sym typeface="Work Sans"/>
              </a:rPr>
              <a:t>Microcontroller</a:t>
            </a:r>
            <a:endParaRPr sz="1100">
              <a:latin typeface="Work Sans"/>
              <a:ea typeface="Work Sans"/>
              <a:cs typeface="Work Sans"/>
              <a:sym typeface="Work Sans"/>
            </a:endParaRPr>
          </a:p>
          <a:p>
            <a:pPr indent="0" lvl="0" marL="0" rtl="0" algn="ctr">
              <a:spcBef>
                <a:spcPts val="0"/>
              </a:spcBef>
              <a:spcAft>
                <a:spcPts val="0"/>
              </a:spcAft>
              <a:buNone/>
            </a:pPr>
            <a:r>
              <a:t/>
            </a:r>
            <a:endParaRPr sz="1100">
              <a:latin typeface="Work Sans"/>
              <a:ea typeface="Work Sans"/>
              <a:cs typeface="Work Sans"/>
              <a:sym typeface="Work Sans"/>
            </a:endParaRPr>
          </a:p>
          <a:p>
            <a:pPr indent="0" lvl="0" marL="0" rtl="0" algn="ctr">
              <a:spcBef>
                <a:spcPts val="0"/>
              </a:spcBef>
              <a:spcAft>
                <a:spcPts val="0"/>
              </a:spcAft>
              <a:buNone/>
            </a:pPr>
            <a:r>
              <a:rPr b="1" lang="en">
                <a:latin typeface="Work Sans"/>
                <a:ea typeface="Work Sans"/>
                <a:cs typeface="Work Sans"/>
                <a:sym typeface="Work Sans"/>
              </a:rPr>
              <a:t>(FSM)</a:t>
            </a:r>
            <a:endParaRPr b="1">
              <a:latin typeface="Work Sans"/>
              <a:ea typeface="Work Sans"/>
              <a:cs typeface="Work Sans"/>
              <a:sym typeface="Work Sans"/>
            </a:endParaRPr>
          </a:p>
        </p:txBody>
      </p:sp>
      <p:cxnSp>
        <p:nvCxnSpPr>
          <p:cNvPr id="445" name="Google Shape;445;p55"/>
          <p:cNvCxnSpPr/>
          <p:nvPr/>
        </p:nvCxnSpPr>
        <p:spPr>
          <a:xfrm>
            <a:off x="4507880" y="4059416"/>
            <a:ext cx="1389600" cy="2100"/>
          </a:xfrm>
          <a:prstGeom prst="straightConnector1">
            <a:avLst/>
          </a:prstGeom>
          <a:noFill/>
          <a:ln cap="flat" cmpd="sng" w="19050">
            <a:solidFill>
              <a:schemeClr val="accent5"/>
            </a:solidFill>
            <a:prstDash val="solid"/>
            <a:round/>
            <a:headEnd len="med" w="med" type="none"/>
            <a:tailEnd len="med" w="med" type="triangle"/>
          </a:ln>
        </p:spPr>
      </p:cxnSp>
      <p:sp>
        <p:nvSpPr>
          <p:cNvPr id="446" name="Google Shape;446;p55"/>
          <p:cNvSpPr txBox="1"/>
          <p:nvPr/>
        </p:nvSpPr>
        <p:spPr>
          <a:xfrm>
            <a:off x="4507875" y="3806154"/>
            <a:ext cx="12480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5"/>
                </a:solidFill>
                <a:latin typeface="Work Sans"/>
                <a:ea typeface="Work Sans"/>
                <a:cs typeface="Work Sans"/>
                <a:sym typeface="Work Sans"/>
              </a:rPr>
              <a:t>Instruction passed in</a:t>
            </a:r>
            <a:endParaRPr b="1" sz="800">
              <a:solidFill>
                <a:schemeClr val="accent5"/>
              </a:solidFill>
              <a:latin typeface="Work Sans"/>
              <a:ea typeface="Work Sans"/>
              <a:cs typeface="Work Sans"/>
              <a:sym typeface="Work Sans"/>
            </a:endParaRPr>
          </a:p>
        </p:txBody>
      </p:sp>
      <p:cxnSp>
        <p:nvCxnSpPr>
          <p:cNvPr id="447" name="Google Shape;447;p55"/>
          <p:cNvCxnSpPr/>
          <p:nvPr/>
        </p:nvCxnSpPr>
        <p:spPr>
          <a:xfrm flipH="1" rot="54947">
            <a:off x="7127312" y="4046926"/>
            <a:ext cx="1107441" cy="14703"/>
          </a:xfrm>
          <a:prstGeom prst="straightConnector1">
            <a:avLst/>
          </a:prstGeom>
          <a:noFill/>
          <a:ln cap="flat" cmpd="sng" w="28575">
            <a:solidFill>
              <a:srgbClr val="6AA84F"/>
            </a:solidFill>
            <a:prstDash val="solid"/>
            <a:round/>
            <a:headEnd len="med" w="med" type="none"/>
            <a:tailEnd len="med" w="med" type="none"/>
          </a:ln>
        </p:spPr>
      </p:cxnSp>
      <p:cxnSp>
        <p:nvCxnSpPr>
          <p:cNvPr id="448" name="Google Shape;448;p55"/>
          <p:cNvCxnSpPr/>
          <p:nvPr/>
        </p:nvCxnSpPr>
        <p:spPr>
          <a:xfrm flipH="1" rot="54947">
            <a:off x="7127312" y="4188339"/>
            <a:ext cx="1107441" cy="14703"/>
          </a:xfrm>
          <a:prstGeom prst="straightConnector1">
            <a:avLst/>
          </a:prstGeom>
          <a:noFill/>
          <a:ln cap="flat" cmpd="sng" w="28575">
            <a:solidFill>
              <a:srgbClr val="6AA84F"/>
            </a:solidFill>
            <a:prstDash val="solid"/>
            <a:round/>
            <a:headEnd len="med" w="med" type="none"/>
            <a:tailEnd len="med" w="med" type="none"/>
          </a:ln>
        </p:spPr>
      </p:cxnSp>
      <p:cxnSp>
        <p:nvCxnSpPr>
          <p:cNvPr id="449" name="Google Shape;449;p55"/>
          <p:cNvCxnSpPr/>
          <p:nvPr/>
        </p:nvCxnSpPr>
        <p:spPr>
          <a:xfrm flipH="1" rot="54947">
            <a:off x="7127312" y="3764098"/>
            <a:ext cx="1107441" cy="14703"/>
          </a:xfrm>
          <a:prstGeom prst="straightConnector1">
            <a:avLst/>
          </a:prstGeom>
          <a:noFill/>
          <a:ln cap="flat" cmpd="sng" w="19050">
            <a:solidFill>
              <a:schemeClr val="dk2"/>
            </a:solidFill>
            <a:prstDash val="solid"/>
            <a:round/>
            <a:headEnd len="med" w="med" type="none"/>
            <a:tailEnd len="med" w="med" type="none"/>
          </a:ln>
        </p:spPr>
      </p:cxnSp>
      <p:cxnSp>
        <p:nvCxnSpPr>
          <p:cNvPr id="450" name="Google Shape;450;p55"/>
          <p:cNvCxnSpPr/>
          <p:nvPr/>
        </p:nvCxnSpPr>
        <p:spPr>
          <a:xfrm flipH="1" rot="54947">
            <a:off x="7127312" y="3905512"/>
            <a:ext cx="1107441" cy="14703"/>
          </a:xfrm>
          <a:prstGeom prst="straightConnector1">
            <a:avLst/>
          </a:prstGeom>
          <a:noFill/>
          <a:ln cap="flat" cmpd="sng" w="28575">
            <a:solidFill>
              <a:srgbClr val="6AA84F"/>
            </a:solidFill>
            <a:prstDash val="solid"/>
            <a:round/>
            <a:headEnd len="med" w="med" type="none"/>
            <a:tailEnd len="med" w="med" type="none"/>
          </a:ln>
        </p:spPr>
      </p:cxnSp>
      <p:cxnSp>
        <p:nvCxnSpPr>
          <p:cNvPr id="451" name="Google Shape;451;p55"/>
          <p:cNvCxnSpPr/>
          <p:nvPr/>
        </p:nvCxnSpPr>
        <p:spPr>
          <a:xfrm flipH="1" rot="54947">
            <a:off x="7127312" y="4329753"/>
            <a:ext cx="1107441" cy="14703"/>
          </a:xfrm>
          <a:prstGeom prst="straightConnector1">
            <a:avLst/>
          </a:prstGeom>
          <a:noFill/>
          <a:ln cap="flat" cmpd="sng" w="19050">
            <a:solidFill>
              <a:schemeClr val="dk2"/>
            </a:solidFill>
            <a:prstDash val="solid"/>
            <a:round/>
            <a:headEnd len="med" w="med" type="none"/>
            <a:tailEnd len="med" w="med" type="none"/>
          </a:ln>
        </p:spPr>
      </p:cxnSp>
      <p:cxnSp>
        <p:nvCxnSpPr>
          <p:cNvPr id="452" name="Google Shape;452;p55"/>
          <p:cNvCxnSpPr/>
          <p:nvPr/>
        </p:nvCxnSpPr>
        <p:spPr>
          <a:xfrm flipH="1" rot="54947">
            <a:off x="7127312" y="4471167"/>
            <a:ext cx="1107441" cy="14703"/>
          </a:xfrm>
          <a:prstGeom prst="straightConnector1">
            <a:avLst/>
          </a:prstGeom>
          <a:noFill/>
          <a:ln cap="flat" cmpd="sng" w="28575">
            <a:solidFill>
              <a:srgbClr val="6AA84F"/>
            </a:solidFill>
            <a:prstDash val="solid"/>
            <a:round/>
            <a:headEnd len="med" w="med" type="none"/>
            <a:tailEnd len="med" w="med" type="none"/>
          </a:ln>
        </p:spPr>
      </p:cxnSp>
      <p:cxnSp>
        <p:nvCxnSpPr>
          <p:cNvPr id="453" name="Google Shape;453;p55"/>
          <p:cNvCxnSpPr/>
          <p:nvPr/>
        </p:nvCxnSpPr>
        <p:spPr>
          <a:xfrm flipH="1" rot="54947">
            <a:off x="7127312" y="3622684"/>
            <a:ext cx="1107441" cy="14703"/>
          </a:xfrm>
          <a:prstGeom prst="straightConnector1">
            <a:avLst/>
          </a:prstGeom>
          <a:noFill/>
          <a:ln cap="flat" cmpd="sng" w="19050">
            <a:solidFill>
              <a:schemeClr val="dk2"/>
            </a:solidFill>
            <a:prstDash val="solid"/>
            <a:round/>
            <a:headEnd len="med" w="med" type="none"/>
            <a:tailEnd len="med" w="med" type="none"/>
          </a:ln>
        </p:spPr>
      </p:cxnSp>
      <p:sp>
        <p:nvSpPr>
          <p:cNvPr id="454" name="Google Shape;454;p55"/>
          <p:cNvSpPr txBox="1"/>
          <p:nvPr/>
        </p:nvSpPr>
        <p:spPr>
          <a:xfrm>
            <a:off x="8234827" y="3504070"/>
            <a:ext cx="581700" cy="1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Work Sans Medium"/>
                <a:ea typeface="Work Sans Medium"/>
                <a:cs typeface="Work Sans Medium"/>
                <a:sym typeface="Work Sans Medium"/>
              </a:rPr>
              <a:t>LdA</a:t>
            </a:r>
            <a:endParaRPr sz="800">
              <a:solidFill>
                <a:schemeClr val="dk2"/>
              </a:solidFill>
              <a:latin typeface="Work Sans Medium"/>
              <a:ea typeface="Work Sans Medium"/>
              <a:cs typeface="Work Sans Medium"/>
              <a:sym typeface="Work Sans Medium"/>
            </a:endParaRPr>
          </a:p>
        </p:txBody>
      </p:sp>
      <p:sp>
        <p:nvSpPr>
          <p:cNvPr id="455" name="Google Shape;455;p55"/>
          <p:cNvSpPr txBox="1"/>
          <p:nvPr/>
        </p:nvSpPr>
        <p:spPr>
          <a:xfrm>
            <a:off x="8234827" y="3646217"/>
            <a:ext cx="581700" cy="1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Work Sans Medium"/>
                <a:ea typeface="Work Sans Medium"/>
                <a:cs typeface="Work Sans Medium"/>
                <a:sym typeface="Work Sans Medium"/>
              </a:rPr>
              <a:t>LdB</a:t>
            </a:r>
            <a:endParaRPr sz="800">
              <a:solidFill>
                <a:schemeClr val="dk2"/>
              </a:solidFill>
              <a:latin typeface="Work Sans Medium"/>
              <a:ea typeface="Work Sans Medium"/>
              <a:cs typeface="Work Sans Medium"/>
              <a:sym typeface="Work Sans Medium"/>
            </a:endParaRPr>
          </a:p>
        </p:txBody>
      </p:sp>
      <p:sp>
        <p:nvSpPr>
          <p:cNvPr id="456" name="Google Shape;456;p55"/>
          <p:cNvSpPr txBox="1"/>
          <p:nvPr/>
        </p:nvSpPr>
        <p:spPr>
          <a:xfrm>
            <a:off x="8234827" y="3788374"/>
            <a:ext cx="581700" cy="1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AA84F"/>
                </a:solidFill>
                <a:latin typeface="Work Sans"/>
                <a:ea typeface="Work Sans"/>
                <a:cs typeface="Work Sans"/>
                <a:sym typeface="Work Sans"/>
              </a:rPr>
              <a:t>func</a:t>
            </a:r>
            <a:endParaRPr b="1" sz="800">
              <a:solidFill>
                <a:srgbClr val="6AA84F"/>
              </a:solidFill>
              <a:latin typeface="Work Sans"/>
              <a:ea typeface="Work Sans"/>
              <a:cs typeface="Work Sans"/>
              <a:sym typeface="Work Sans"/>
            </a:endParaRPr>
          </a:p>
        </p:txBody>
      </p:sp>
      <p:sp>
        <p:nvSpPr>
          <p:cNvPr id="457" name="Google Shape;457;p55"/>
          <p:cNvSpPr txBox="1"/>
          <p:nvPr/>
        </p:nvSpPr>
        <p:spPr>
          <a:xfrm>
            <a:off x="8234827" y="3930541"/>
            <a:ext cx="581700" cy="1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AA84F"/>
                </a:solidFill>
                <a:latin typeface="Work Sans"/>
                <a:ea typeface="Work Sans"/>
                <a:cs typeface="Work Sans"/>
                <a:sym typeface="Work Sans"/>
              </a:rPr>
              <a:t>DrALU</a:t>
            </a:r>
            <a:endParaRPr b="1" sz="800">
              <a:solidFill>
                <a:srgbClr val="6AA84F"/>
              </a:solidFill>
              <a:latin typeface="Work Sans"/>
              <a:ea typeface="Work Sans"/>
              <a:cs typeface="Work Sans"/>
              <a:sym typeface="Work Sans"/>
            </a:endParaRPr>
          </a:p>
        </p:txBody>
      </p:sp>
      <p:sp>
        <p:nvSpPr>
          <p:cNvPr id="458" name="Google Shape;458;p55"/>
          <p:cNvSpPr txBox="1"/>
          <p:nvPr/>
        </p:nvSpPr>
        <p:spPr>
          <a:xfrm>
            <a:off x="8234827" y="4070087"/>
            <a:ext cx="581700" cy="1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AA84F"/>
                </a:solidFill>
                <a:latin typeface="Work Sans"/>
                <a:ea typeface="Work Sans"/>
                <a:cs typeface="Work Sans"/>
                <a:sym typeface="Work Sans"/>
              </a:rPr>
              <a:t>regno</a:t>
            </a:r>
            <a:endParaRPr b="1" sz="800">
              <a:solidFill>
                <a:srgbClr val="6AA84F"/>
              </a:solidFill>
              <a:latin typeface="Work Sans"/>
              <a:ea typeface="Work Sans"/>
              <a:cs typeface="Work Sans"/>
              <a:sym typeface="Work Sans"/>
            </a:endParaRPr>
          </a:p>
        </p:txBody>
      </p:sp>
      <p:sp>
        <p:nvSpPr>
          <p:cNvPr id="459" name="Google Shape;459;p55"/>
          <p:cNvSpPr txBox="1"/>
          <p:nvPr/>
        </p:nvSpPr>
        <p:spPr>
          <a:xfrm>
            <a:off x="8234827" y="4209634"/>
            <a:ext cx="581700" cy="1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Work Sans Medium"/>
                <a:ea typeface="Work Sans Medium"/>
                <a:cs typeface="Work Sans Medium"/>
                <a:sym typeface="Work Sans Medium"/>
              </a:rPr>
              <a:t>DrREG</a:t>
            </a:r>
            <a:endParaRPr sz="800">
              <a:solidFill>
                <a:schemeClr val="dk2"/>
              </a:solidFill>
              <a:latin typeface="Work Sans Medium"/>
              <a:ea typeface="Work Sans Medium"/>
              <a:cs typeface="Work Sans Medium"/>
              <a:sym typeface="Work Sans Medium"/>
            </a:endParaRPr>
          </a:p>
        </p:txBody>
      </p:sp>
      <p:sp>
        <p:nvSpPr>
          <p:cNvPr id="460" name="Google Shape;460;p55"/>
          <p:cNvSpPr txBox="1"/>
          <p:nvPr/>
        </p:nvSpPr>
        <p:spPr>
          <a:xfrm>
            <a:off x="8234827" y="4349181"/>
            <a:ext cx="581700" cy="1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AA84F"/>
                </a:solidFill>
                <a:latin typeface="Work Sans"/>
                <a:ea typeface="Work Sans"/>
                <a:cs typeface="Work Sans"/>
                <a:sym typeface="Work Sans"/>
              </a:rPr>
              <a:t>WrREG</a:t>
            </a:r>
            <a:endParaRPr b="1" sz="800">
              <a:solidFill>
                <a:srgbClr val="6AA84F"/>
              </a:solidFill>
              <a:latin typeface="Work Sans"/>
              <a:ea typeface="Work Sans"/>
              <a:cs typeface="Work Sans"/>
              <a:sym typeface="Work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6"/>
          <p:cNvSpPr txBox="1"/>
          <p:nvPr>
            <p:ph type="title"/>
          </p:nvPr>
        </p:nvSpPr>
        <p:spPr>
          <a:xfrm>
            <a:off x="592775" y="436600"/>
            <a:ext cx="76215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t>A Very Simple ROM (Read Only Memory) Design</a:t>
            </a:r>
            <a:endParaRPr/>
          </a:p>
        </p:txBody>
      </p:sp>
      <p:sp>
        <p:nvSpPr>
          <p:cNvPr id="466" name="Google Shape;466;p56"/>
          <p:cNvSpPr txBox="1"/>
          <p:nvPr/>
        </p:nvSpPr>
        <p:spPr>
          <a:xfrm>
            <a:off x="683300" y="1092775"/>
            <a:ext cx="7903200" cy="1671900"/>
          </a:xfrm>
          <a:prstGeom prst="rect">
            <a:avLst/>
          </a:prstGeom>
          <a:noFill/>
          <a:ln>
            <a:noFill/>
          </a:ln>
        </p:spPr>
        <p:txBody>
          <a:bodyPr anchorCtr="0" anchor="t" bIns="0" lIns="0" spcFirstLastPara="1" rIns="0" wrap="square" tIns="10775">
            <a:spAutoFit/>
          </a:bodyPr>
          <a:lstStyle/>
          <a:p>
            <a:pPr indent="-367030" lvl="0" marL="379095" marR="252095" rtl="0" algn="l">
              <a:lnSpc>
                <a:spcPct val="126111"/>
              </a:lnSpc>
              <a:spcBef>
                <a:spcPts val="0"/>
              </a:spcBef>
              <a:spcAft>
                <a:spcPts val="0"/>
              </a:spcAft>
              <a:buClr>
                <a:srgbClr val="595959"/>
              </a:buClr>
              <a:buSzPts val="1800"/>
              <a:buFont typeface="Work Sans"/>
              <a:buChar char="●"/>
            </a:pPr>
            <a:r>
              <a:rPr lang="en" sz="1800">
                <a:solidFill>
                  <a:srgbClr val="595959"/>
                </a:solidFill>
                <a:latin typeface="Work Sans"/>
                <a:ea typeface="Work Sans"/>
                <a:cs typeface="Work Sans"/>
                <a:sym typeface="Work Sans"/>
              </a:rPr>
              <a:t>To keep track of which state comes next, we can use a ROM </a:t>
            </a:r>
            <a:endParaRPr sz="1800">
              <a:solidFill>
                <a:srgbClr val="595959"/>
              </a:solidFill>
              <a:latin typeface="Work Sans"/>
              <a:ea typeface="Work Sans"/>
              <a:cs typeface="Work Sans"/>
              <a:sym typeface="Work Sans"/>
            </a:endParaRPr>
          </a:p>
          <a:p>
            <a:pPr indent="-317500" lvl="1" marL="914400" marR="252095" rtl="0" algn="l">
              <a:lnSpc>
                <a:spcPct val="126111"/>
              </a:lnSpc>
              <a:spcBef>
                <a:spcPts val="0"/>
              </a:spcBef>
              <a:spcAft>
                <a:spcPts val="0"/>
              </a:spcAft>
              <a:buClr>
                <a:srgbClr val="595959"/>
              </a:buClr>
              <a:buSzPts val="1400"/>
              <a:buFont typeface="Work Sans"/>
              <a:buAutoNum type="alphaLcPeriod"/>
            </a:pPr>
            <a:r>
              <a:rPr lang="en">
                <a:solidFill>
                  <a:srgbClr val="595959"/>
                </a:solidFill>
                <a:latin typeface="Work Sans"/>
                <a:ea typeface="Work Sans"/>
                <a:cs typeface="Work Sans"/>
                <a:sym typeface="Work Sans"/>
              </a:rPr>
              <a:t>The state the datapath is currently executing = a memory address in the ROM. We use a state register to keep track of this.</a:t>
            </a:r>
            <a:endParaRPr>
              <a:solidFill>
                <a:srgbClr val="595959"/>
              </a:solidFill>
              <a:latin typeface="Work Sans"/>
              <a:ea typeface="Work Sans"/>
              <a:cs typeface="Work Sans"/>
              <a:sym typeface="Work Sans"/>
            </a:endParaRPr>
          </a:p>
          <a:p>
            <a:pPr indent="-317500" lvl="1" marL="914400" marR="252095" rtl="0" algn="l">
              <a:lnSpc>
                <a:spcPct val="126111"/>
              </a:lnSpc>
              <a:spcBef>
                <a:spcPts val="0"/>
              </a:spcBef>
              <a:spcAft>
                <a:spcPts val="0"/>
              </a:spcAft>
              <a:buClr>
                <a:srgbClr val="595959"/>
              </a:buClr>
              <a:buSzPts val="1400"/>
              <a:buFont typeface="Work Sans"/>
              <a:buAutoNum type="alphaLcPeriod"/>
            </a:pPr>
            <a:r>
              <a:rPr lang="en">
                <a:solidFill>
                  <a:srgbClr val="595959"/>
                </a:solidFill>
                <a:latin typeface="Work Sans"/>
                <a:ea typeface="Work Sans"/>
                <a:cs typeface="Work Sans"/>
                <a:sym typeface="Work Sans"/>
              </a:rPr>
              <a:t>The contents of the ROM at that address is all of the signals that need to be turned on, plus the address of the entry of the state that comes next.</a:t>
            </a:r>
            <a:endParaRPr>
              <a:solidFill>
                <a:srgbClr val="595959"/>
              </a:solidFill>
              <a:latin typeface="Work Sans"/>
              <a:ea typeface="Work Sans"/>
              <a:cs typeface="Work Sans"/>
              <a:sym typeface="Work Sans"/>
            </a:endParaRPr>
          </a:p>
          <a:p>
            <a:pPr indent="0" lvl="0" marL="457200" rtl="0" algn="l">
              <a:lnSpc>
                <a:spcPct val="100000"/>
              </a:lnSpc>
              <a:spcBef>
                <a:spcPts val="70"/>
              </a:spcBef>
              <a:spcAft>
                <a:spcPts val="0"/>
              </a:spcAft>
              <a:buNone/>
            </a:pPr>
            <a:r>
              <a:t/>
            </a:r>
            <a:endParaRPr sz="1400">
              <a:latin typeface="Work Sans"/>
              <a:ea typeface="Work Sans"/>
              <a:cs typeface="Work Sans"/>
              <a:sym typeface="Work Sans"/>
            </a:endParaRPr>
          </a:p>
        </p:txBody>
      </p:sp>
      <p:sp>
        <p:nvSpPr>
          <p:cNvPr id="467" name="Google Shape;467;p56"/>
          <p:cNvSpPr/>
          <p:nvPr/>
        </p:nvSpPr>
        <p:spPr>
          <a:xfrm>
            <a:off x="3952450" y="2693275"/>
            <a:ext cx="1018200" cy="970800"/>
          </a:xfrm>
          <a:prstGeom prst="rect">
            <a:avLst/>
          </a:prstGeom>
          <a:solidFill>
            <a:srgbClr val="CEE1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Work Sans"/>
                <a:ea typeface="Work Sans"/>
                <a:cs typeface="Work Sans"/>
                <a:sym typeface="Work Sans"/>
              </a:rPr>
              <a:t>ROM</a:t>
            </a:r>
            <a:endParaRPr b="1">
              <a:latin typeface="Work Sans"/>
              <a:ea typeface="Work Sans"/>
              <a:cs typeface="Work Sans"/>
              <a:sym typeface="Work Sans"/>
            </a:endParaRPr>
          </a:p>
        </p:txBody>
      </p:sp>
      <p:cxnSp>
        <p:nvCxnSpPr>
          <p:cNvPr id="468" name="Google Shape;468;p56"/>
          <p:cNvCxnSpPr/>
          <p:nvPr/>
        </p:nvCxnSpPr>
        <p:spPr>
          <a:xfrm>
            <a:off x="4970650" y="3178675"/>
            <a:ext cx="697800" cy="300"/>
          </a:xfrm>
          <a:prstGeom prst="straightConnector1">
            <a:avLst/>
          </a:prstGeom>
          <a:noFill/>
          <a:ln cap="flat" cmpd="sng" w="19050">
            <a:solidFill>
              <a:schemeClr val="dk2"/>
            </a:solidFill>
            <a:prstDash val="solid"/>
            <a:round/>
            <a:headEnd len="med" w="med" type="none"/>
            <a:tailEnd len="med" w="med" type="none"/>
          </a:ln>
        </p:spPr>
      </p:cxnSp>
      <p:cxnSp>
        <p:nvCxnSpPr>
          <p:cNvPr id="469" name="Google Shape;469;p56"/>
          <p:cNvCxnSpPr/>
          <p:nvPr/>
        </p:nvCxnSpPr>
        <p:spPr>
          <a:xfrm rot="5400000">
            <a:off x="5319700" y="3527425"/>
            <a:ext cx="697800" cy="300"/>
          </a:xfrm>
          <a:prstGeom prst="straightConnector1">
            <a:avLst/>
          </a:prstGeom>
          <a:noFill/>
          <a:ln cap="flat" cmpd="sng" w="19050">
            <a:solidFill>
              <a:schemeClr val="dk2"/>
            </a:solidFill>
            <a:prstDash val="solid"/>
            <a:round/>
            <a:headEnd len="med" w="med" type="none"/>
            <a:tailEnd len="med" w="med" type="none"/>
          </a:ln>
        </p:spPr>
      </p:cxnSp>
      <p:cxnSp>
        <p:nvCxnSpPr>
          <p:cNvPr id="470" name="Google Shape;470;p56"/>
          <p:cNvCxnSpPr/>
          <p:nvPr/>
        </p:nvCxnSpPr>
        <p:spPr>
          <a:xfrm>
            <a:off x="5668750" y="3876475"/>
            <a:ext cx="352200" cy="1800"/>
          </a:xfrm>
          <a:prstGeom prst="straightConnector1">
            <a:avLst/>
          </a:prstGeom>
          <a:noFill/>
          <a:ln cap="flat" cmpd="sng" w="19050">
            <a:solidFill>
              <a:schemeClr val="dk2"/>
            </a:solidFill>
            <a:prstDash val="solid"/>
            <a:round/>
            <a:headEnd len="med" w="med" type="none"/>
            <a:tailEnd len="med" w="med" type="none"/>
          </a:ln>
        </p:spPr>
      </p:cxnSp>
      <p:cxnSp>
        <p:nvCxnSpPr>
          <p:cNvPr id="471" name="Google Shape;471;p56"/>
          <p:cNvCxnSpPr/>
          <p:nvPr/>
        </p:nvCxnSpPr>
        <p:spPr>
          <a:xfrm flipH="1">
            <a:off x="6013925" y="3876475"/>
            <a:ext cx="3600" cy="628500"/>
          </a:xfrm>
          <a:prstGeom prst="straightConnector1">
            <a:avLst/>
          </a:prstGeom>
          <a:noFill/>
          <a:ln cap="flat" cmpd="sng" w="19050">
            <a:solidFill>
              <a:schemeClr val="dk2"/>
            </a:solidFill>
            <a:prstDash val="solid"/>
            <a:round/>
            <a:headEnd len="med" w="med" type="none"/>
            <a:tailEnd len="med" w="med" type="none"/>
          </a:ln>
        </p:spPr>
      </p:cxnSp>
      <p:cxnSp>
        <p:nvCxnSpPr>
          <p:cNvPr id="472" name="Google Shape;472;p56"/>
          <p:cNvCxnSpPr>
            <a:stCxn id="473" idx="3"/>
          </p:cNvCxnSpPr>
          <p:nvPr/>
        </p:nvCxnSpPr>
        <p:spPr>
          <a:xfrm flipH="1" rot="10800000">
            <a:off x="4730650" y="4510150"/>
            <a:ext cx="1288500" cy="600"/>
          </a:xfrm>
          <a:prstGeom prst="straightConnector1">
            <a:avLst/>
          </a:prstGeom>
          <a:noFill/>
          <a:ln cap="flat" cmpd="sng" w="19050">
            <a:solidFill>
              <a:schemeClr val="dk2"/>
            </a:solidFill>
            <a:prstDash val="solid"/>
            <a:round/>
            <a:headEnd len="med" w="med" type="none"/>
            <a:tailEnd len="med" w="med" type="none"/>
          </a:ln>
        </p:spPr>
      </p:cxnSp>
      <p:sp>
        <p:nvSpPr>
          <p:cNvPr id="473" name="Google Shape;473;p56"/>
          <p:cNvSpPr/>
          <p:nvPr/>
        </p:nvSpPr>
        <p:spPr>
          <a:xfrm>
            <a:off x="4192450" y="4277950"/>
            <a:ext cx="538200" cy="465600"/>
          </a:xfrm>
          <a:prstGeom prst="rect">
            <a:avLst/>
          </a:prstGeom>
          <a:solidFill>
            <a:srgbClr val="CEE1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Work Sans"/>
                <a:ea typeface="Work Sans"/>
                <a:cs typeface="Work Sans"/>
                <a:sym typeface="Work Sans"/>
              </a:rPr>
              <a:t>State Register</a:t>
            </a:r>
            <a:endParaRPr b="1" sz="600">
              <a:latin typeface="Work Sans"/>
              <a:ea typeface="Work Sans"/>
              <a:cs typeface="Work Sans"/>
              <a:sym typeface="Work Sans"/>
            </a:endParaRPr>
          </a:p>
        </p:txBody>
      </p:sp>
      <p:cxnSp>
        <p:nvCxnSpPr>
          <p:cNvPr id="474" name="Google Shape;474;p56"/>
          <p:cNvCxnSpPr/>
          <p:nvPr/>
        </p:nvCxnSpPr>
        <p:spPr>
          <a:xfrm flipH="1">
            <a:off x="3244750" y="3178975"/>
            <a:ext cx="9900" cy="1328400"/>
          </a:xfrm>
          <a:prstGeom prst="straightConnector1">
            <a:avLst/>
          </a:prstGeom>
          <a:noFill/>
          <a:ln cap="flat" cmpd="sng" w="19050">
            <a:solidFill>
              <a:schemeClr val="dk2"/>
            </a:solidFill>
            <a:prstDash val="solid"/>
            <a:round/>
            <a:headEnd len="med" w="med" type="none"/>
            <a:tailEnd len="med" w="med" type="none"/>
          </a:ln>
        </p:spPr>
      </p:cxnSp>
      <p:cxnSp>
        <p:nvCxnSpPr>
          <p:cNvPr id="475" name="Google Shape;475;p56"/>
          <p:cNvCxnSpPr/>
          <p:nvPr/>
        </p:nvCxnSpPr>
        <p:spPr>
          <a:xfrm>
            <a:off x="3251050" y="3178675"/>
            <a:ext cx="697800" cy="300"/>
          </a:xfrm>
          <a:prstGeom prst="straightConnector1">
            <a:avLst/>
          </a:prstGeom>
          <a:noFill/>
          <a:ln cap="flat" cmpd="sng" w="19050">
            <a:solidFill>
              <a:schemeClr val="dk2"/>
            </a:solidFill>
            <a:prstDash val="solid"/>
            <a:round/>
            <a:headEnd len="med" w="med" type="none"/>
            <a:tailEnd len="med" w="med" type="none"/>
          </a:ln>
        </p:spPr>
      </p:cxnSp>
      <p:cxnSp>
        <p:nvCxnSpPr>
          <p:cNvPr id="476" name="Google Shape;476;p56"/>
          <p:cNvCxnSpPr/>
          <p:nvPr/>
        </p:nvCxnSpPr>
        <p:spPr>
          <a:xfrm>
            <a:off x="3245200" y="4508025"/>
            <a:ext cx="947400" cy="2100"/>
          </a:xfrm>
          <a:prstGeom prst="straightConnector1">
            <a:avLst/>
          </a:prstGeom>
          <a:noFill/>
          <a:ln cap="flat" cmpd="sng" w="19050">
            <a:solidFill>
              <a:schemeClr val="dk2"/>
            </a:solidFill>
            <a:prstDash val="solid"/>
            <a:round/>
            <a:headEnd len="med" w="med" type="none"/>
            <a:tailEnd len="med" w="med" type="none"/>
          </a:ln>
        </p:spPr>
      </p:cxnSp>
      <p:sp>
        <p:nvSpPr>
          <p:cNvPr id="477" name="Google Shape;477;p56"/>
          <p:cNvSpPr txBox="1"/>
          <p:nvPr/>
        </p:nvSpPr>
        <p:spPr>
          <a:xfrm>
            <a:off x="2625100" y="2642650"/>
            <a:ext cx="12492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Work Sans"/>
                <a:ea typeface="Work Sans"/>
                <a:cs typeface="Work Sans"/>
                <a:sym typeface="Work Sans"/>
              </a:rPr>
              <a:t>Current State goes in (Address in ROM)</a:t>
            </a:r>
            <a:endParaRPr sz="900">
              <a:solidFill>
                <a:schemeClr val="dk2"/>
              </a:solidFill>
              <a:latin typeface="Work Sans"/>
              <a:ea typeface="Work Sans"/>
              <a:cs typeface="Work Sans"/>
              <a:sym typeface="Work Sans"/>
            </a:endParaRPr>
          </a:p>
        </p:txBody>
      </p:sp>
      <p:sp>
        <p:nvSpPr>
          <p:cNvPr id="478" name="Google Shape;478;p56"/>
          <p:cNvSpPr txBox="1"/>
          <p:nvPr/>
        </p:nvSpPr>
        <p:spPr>
          <a:xfrm>
            <a:off x="5048800" y="2571750"/>
            <a:ext cx="17862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Work Sans"/>
                <a:ea typeface="Work Sans"/>
                <a:cs typeface="Work Sans"/>
                <a:sym typeface="Work Sans"/>
              </a:rPr>
              <a:t>Control Signals &amp; Next State go out (aka ROM[Current State])</a:t>
            </a:r>
            <a:endParaRPr sz="900">
              <a:solidFill>
                <a:schemeClr val="dk2"/>
              </a:solidFill>
              <a:latin typeface="Work Sans"/>
              <a:ea typeface="Work Sans"/>
              <a:cs typeface="Work Sans"/>
              <a:sym typeface="Work Sans"/>
            </a:endParaRPr>
          </a:p>
        </p:txBody>
      </p:sp>
      <p:cxnSp>
        <p:nvCxnSpPr>
          <p:cNvPr id="479" name="Google Shape;479;p56"/>
          <p:cNvCxnSpPr/>
          <p:nvPr/>
        </p:nvCxnSpPr>
        <p:spPr>
          <a:xfrm flipH="1" rot="49596">
            <a:off x="5668556" y="3499134"/>
            <a:ext cx="873391" cy="10504"/>
          </a:xfrm>
          <a:prstGeom prst="straightConnector1">
            <a:avLst/>
          </a:prstGeom>
          <a:noFill/>
          <a:ln cap="flat" cmpd="sng" w="19050">
            <a:solidFill>
              <a:srgbClr val="6AA84F"/>
            </a:solidFill>
            <a:prstDash val="solid"/>
            <a:round/>
            <a:headEnd len="med" w="med" type="none"/>
            <a:tailEnd len="med" w="med" type="none"/>
          </a:ln>
        </p:spPr>
      </p:cxnSp>
      <p:cxnSp>
        <p:nvCxnSpPr>
          <p:cNvPr id="480" name="Google Shape;480;p56"/>
          <p:cNvCxnSpPr/>
          <p:nvPr/>
        </p:nvCxnSpPr>
        <p:spPr>
          <a:xfrm flipH="1" rot="49596">
            <a:off x="5668556" y="3600004"/>
            <a:ext cx="873391" cy="10504"/>
          </a:xfrm>
          <a:prstGeom prst="straightConnector1">
            <a:avLst/>
          </a:prstGeom>
          <a:noFill/>
          <a:ln cap="flat" cmpd="sng" w="19050">
            <a:solidFill>
              <a:srgbClr val="6AA84F"/>
            </a:solidFill>
            <a:prstDash val="solid"/>
            <a:round/>
            <a:headEnd len="med" w="med" type="none"/>
            <a:tailEnd len="med" w="med" type="none"/>
          </a:ln>
        </p:spPr>
      </p:cxnSp>
      <p:cxnSp>
        <p:nvCxnSpPr>
          <p:cNvPr id="481" name="Google Shape;481;p56"/>
          <p:cNvCxnSpPr/>
          <p:nvPr/>
        </p:nvCxnSpPr>
        <p:spPr>
          <a:xfrm flipH="1" rot="49596">
            <a:off x="5668556" y="3297394"/>
            <a:ext cx="873391" cy="10504"/>
          </a:xfrm>
          <a:prstGeom prst="straightConnector1">
            <a:avLst/>
          </a:prstGeom>
          <a:noFill/>
          <a:ln cap="flat" cmpd="sng" w="19050">
            <a:solidFill>
              <a:schemeClr val="dk2"/>
            </a:solidFill>
            <a:prstDash val="solid"/>
            <a:round/>
            <a:headEnd len="med" w="med" type="none"/>
            <a:tailEnd len="med" w="med" type="none"/>
          </a:ln>
        </p:spPr>
      </p:cxnSp>
      <p:cxnSp>
        <p:nvCxnSpPr>
          <p:cNvPr id="482" name="Google Shape;482;p56"/>
          <p:cNvCxnSpPr/>
          <p:nvPr/>
        </p:nvCxnSpPr>
        <p:spPr>
          <a:xfrm flipH="1" rot="49596">
            <a:off x="5668556" y="3398264"/>
            <a:ext cx="873391" cy="10504"/>
          </a:xfrm>
          <a:prstGeom prst="straightConnector1">
            <a:avLst/>
          </a:prstGeom>
          <a:noFill/>
          <a:ln cap="flat" cmpd="sng" w="19050">
            <a:solidFill>
              <a:srgbClr val="6AA84F"/>
            </a:solidFill>
            <a:prstDash val="solid"/>
            <a:round/>
            <a:headEnd len="med" w="med" type="none"/>
            <a:tailEnd len="med" w="med" type="none"/>
          </a:ln>
        </p:spPr>
      </p:cxnSp>
      <p:cxnSp>
        <p:nvCxnSpPr>
          <p:cNvPr id="483" name="Google Shape;483;p56"/>
          <p:cNvCxnSpPr/>
          <p:nvPr/>
        </p:nvCxnSpPr>
        <p:spPr>
          <a:xfrm flipH="1" rot="49596">
            <a:off x="5668556" y="3700875"/>
            <a:ext cx="873391" cy="10504"/>
          </a:xfrm>
          <a:prstGeom prst="straightConnector1">
            <a:avLst/>
          </a:prstGeom>
          <a:noFill/>
          <a:ln cap="flat" cmpd="sng" w="19050">
            <a:solidFill>
              <a:schemeClr val="dk2"/>
            </a:solidFill>
            <a:prstDash val="solid"/>
            <a:round/>
            <a:headEnd len="med" w="med" type="none"/>
            <a:tailEnd len="med" w="med" type="none"/>
          </a:ln>
        </p:spPr>
      </p:cxnSp>
      <p:cxnSp>
        <p:nvCxnSpPr>
          <p:cNvPr id="484" name="Google Shape;484;p56"/>
          <p:cNvCxnSpPr/>
          <p:nvPr/>
        </p:nvCxnSpPr>
        <p:spPr>
          <a:xfrm flipH="1" rot="49596">
            <a:off x="5668556" y="3801745"/>
            <a:ext cx="873391" cy="10504"/>
          </a:xfrm>
          <a:prstGeom prst="straightConnector1">
            <a:avLst/>
          </a:prstGeom>
          <a:noFill/>
          <a:ln cap="flat" cmpd="sng" w="19050">
            <a:solidFill>
              <a:srgbClr val="6AA84F"/>
            </a:solidFill>
            <a:prstDash val="solid"/>
            <a:round/>
            <a:headEnd len="med" w="med" type="none"/>
            <a:tailEnd len="med" w="med" type="none"/>
          </a:ln>
        </p:spPr>
      </p:cxnSp>
      <p:cxnSp>
        <p:nvCxnSpPr>
          <p:cNvPr id="485" name="Google Shape;485;p56"/>
          <p:cNvCxnSpPr/>
          <p:nvPr/>
        </p:nvCxnSpPr>
        <p:spPr>
          <a:xfrm flipH="1" rot="49596">
            <a:off x="5668556" y="3196524"/>
            <a:ext cx="873391" cy="10504"/>
          </a:xfrm>
          <a:prstGeom prst="straightConnector1">
            <a:avLst/>
          </a:prstGeom>
          <a:noFill/>
          <a:ln cap="flat" cmpd="sng" w="19050">
            <a:solidFill>
              <a:schemeClr val="dk2"/>
            </a:solidFill>
            <a:prstDash val="solid"/>
            <a:round/>
            <a:headEnd len="med" w="med" type="none"/>
            <a:tailEnd len="med" w="med" type="none"/>
          </a:ln>
        </p:spPr>
      </p:cxnSp>
      <p:sp>
        <p:nvSpPr>
          <p:cNvPr id="486" name="Google Shape;486;p56"/>
          <p:cNvSpPr txBox="1"/>
          <p:nvPr/>
        </p:nvSpPr>
        <p:spPr>
          <a:xfrm>
            <a:off x="6502504" y="3053311"/>
            <a:ext cx="535800" cy="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Work Sans Medium"/>
                <a:ea typeface="Work Sans Medium"/>
                <a:cs typeface="Work Sans Medium"/>
                <a:sym typeface="Work Sans Medium"/>
              </a:rPr>
              <a:t>LdA</a:t>
            </a:r>
            <a:endParaRPr sz="600">
              <a:solidFill>
                <a:schemeClr val="dk2"/>
              </a:solidFill>
              <a:latin typeface="Work Sans Medium"/>
              <a:ea typeface="Work Sans Medium"/>
              <a:cs typeface="Work Sans Medium"/>
              <a:sym typeface="Work Sans Medium"/>
            </a:endParaRPr>
          </a:p>
        </p:txBody>
      </p:sp>
      <p:sp>
        <p:nvSpPr>
          <p:cNvPr id="487" name="Google Shape;487;p56"/>
          <p:cNvSpPr txBox="1"/>
          <p:nvPr/>
        </p:nvSpPr>
        <p:spPr>
          <a:xfrm>
            <a:off x="6493254" y="3155374"/>
            <a:ext cx="535800" cy="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Work Sans Medium"/>
                <a:ea typeface="Work Sans Medium"/>
                <a:cs typeface="Work Sans Medium"/>
                <a:sym typeface="Work Sans Medium"/>
              </a:rPr>
              <a:t>LdB</a:t>
            </a:r>
            <a:endParaRPr sz="600">
              <a:solidFill>
                <a:schemeClr val="dk2"/>
              </a:solidFill>
              <a:latin typeface="Work Sans Medium"/>
              <a:ea typeface="Work Sans Medium"/>
              <a:cs typeface="Work Sans Medium"/>
              <a:sym typeface="Work Sans Medium"/>
            </a:endParaRPr>
          </a:p>
        </p:txBody>
      </p:sp>
      <p:sp>
        <p:nvSpPr>
          <p:cNvPr id="488" name="Google Shape;488;p56"/>
          <p:cNvSpPr txBox="1"/>
          <p:nvPr/>
        </p:nvSpPr>
        <p:spPr>
          <a:xfrm>
            <a:off x="6502504" y="3259357"/>
            <a:ext cx="535800" cy="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6AA84F"/>
                </a:solidFill>
                <a:latin typeface="Work Sans"/>
                <a:ea typeface="Work Sans"/>
                <a:cs typeface="Work Sans"/>
                <a:sym typeface="Work Sans"/>
              </a:rPr>
              <a:t>func</a:t>
            </a:r>
            <a:endParaRPr b="1" sz="600">
              <a:solidFill>
                <a:srgbClr val="6AA84F"/>
              </a:solidFill>
              <a:latin typeface="Work Sans"/>
              <a:ea typeface="Work Sans"/>
              <a:cs typeface="Work Sans"/>
              <a:sym typeface="Work Sans"/>
            </a:endParaRPr>
          </a:p>
        </p:txBody>
      </p:sp>
      <p:sp>
        <p:nvSpPr>
          <p:cNvPr id="489" name="Google Shape;489;p56"/>
          <p:cNvSpPr txBox="1"/>
          <p:nvPr/>
        </p:nvSpPr>
        <p:spPr>
          <a:xfrm>
            <a:off x="6502504" y="3368585"/>
            <a:ext cx="535800" cy="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6AA84F"/>
                </a:solidFill>
                <a:latin typeface="Work Sans"/>
                <a:ea typeface="Work Sans"/>
                <a:cs typeface="Work Sans"/>
                <a:sym typeface="Work Sans"/>
              </a:rPr>
              <a:t>DrALU</a:t>
            </a:r>
            <a:endParaRPr b="1" sz="600">
              <a:solidFill>
                <a:srgbClr val="6AA84F"/>
              </a:solidFill>
              <a:latin typeface="Work Sans"/>
              <a:ea typeface="Work Sans"/>
              <a:cs typeface="Work Sans"/>
              <a:sym typeface="Work Sans"/>
            </a:endParaRPr>
          </a:p>
        </p:txBody>
      </p:sp>
      <p:sp>
        <p:nvSpPr>
          <p:cNvPr id="490" name="Google Shape;490;p56"/>
          <p:cNvSpPr txBox="1"/>
          <p:nvPr/>
        </p:nvSpPr>
        <p:spPr>
          <a:xfrm>
            <a:off x="6509904" y="3458946"/>
            <a:ext cx="535800" cy="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6AA84F"/>
                </a:solidFill>
                <a:latin typeface="Work Sans"/>
                <a:ea typeface="Work Sans"/>
                <a:cs typeface="Work Sans"/>
                <a:sym typeface="Work Sans"/>
              </a:rPr>
              <a:t>regno</a:t>
            </a:r>
            <a:endParaRPr b="1" sz="600">
              <a:solidFill>
                <a:srgbClr val="6AA84F"/>
              </a:solidFill>
              <a:latin typeface="Work Sans"/>
              <a:ea typeface="Work Sans"/>
              <a:cs typeface="Work Sans"/>
              <a:sym typeface="Work Sans"/>
            </a:endParaRPr>
          </a:p>
        </p:txBody>
      </p:sp>
      <p:sp>
        <p:nvSpPr>
          <p:cNvPr id="491" name="Google Shape;491;p56"/>
          <p:cNvSpPr txBox="1"/>
          <p:nvPr/>
        </p:nvSpPr>
        <p:spPr>
          <a:xfrm>
            <a:off x="6502504" y="3559807"/>
            <a:ext cx="535800" cy="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Work Sans Medium"/>
                <a:ea typeface="Work Sans Medium"/>
                <a:cs typeface="Work Sans Medium"/>
                <a:sym typeface="Work Sans Medium"/>
              </a:rPr>
              <a:t>DrREG</a:t>
            </a:r>
            <a:endParaRPr sz="600">
              <a:solidFill>
                <a:schemeClr val="dk2"/>
              </a:solidFill>
              <a:latin typeface="Work Sans Medium"/>
              <a:ea typeface="Work Sans Medium"/>
              <a:cs typeface="Work Sans Medium"/>
              <a:sym typeface="Work Sans Medium"/>
            </a:endParaRPr>
          </a:p>
        </p:txBody>
      </p:sp>
      <p:sp>
        <p:nvSpPr>
          <p:cNvPr id="492" name="Google Shape;492;p56"/>
          <p:cNvSpPr txBox="1"/>
          <p:nvPr/>
        </p:nvSpPr>
        <p:spPr>
          <a:xfrm>
            <a:off x="6509904" y="3660668"/>
            <a:ext cx="535800" cy="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6AA84F"/>
                </a:solidFill>
                <a:latin typeface="Work Sans"/>
                <a:ea typeface="Work Sans"/>
                <a:cs typeface="Work Sans"/>
                <a:sym typeface="Work Sans"/>
              </a:rPr>
              <a:t>WrREG</a:t>
            </a:r>
            <a:endParaRPr b="1" sz="600">
              <a:solidFill>
                <a:srgbClr val="6AA84F"/>
              </a:solidFill>
              <a:latin typeface="Work Sans"/>
              <a:ea typeface="Work Sans"/>
              <a:cs typeface="Work Sans"/>
              <a:sym typeface="Work Sans"/>
            </a:endParaRPr>
          </a:p>
        </p:txBody>
      </p:sp>
      <p:sp>
        <p:nvSpPr>
          <p:cNvPr id="493" name="Google Shape;493;p56"/>
          <p:cNvSpPr txBox="1"/>
          <p:nvPr/>
        </p:nvSpPr>
        <p:spPr>
          <a:xfrm>
            <a:off x="5963799" y="3884750"/>
            <a:ext cx="738000" cy="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6AA84F"/>
                </a:solidFill>
                <a:latin typeface="Work Sans"/>
                <a:ea typeface="Work Sans"/>
                <a:cs typeface="Work Sans"/>
                <a:sym typeface="Work Sans"/>
              </a:rPr>
              <a:t>Next State</a:t>
            </a:r>
            <a:endParaRPr b="1" sz="600">
              <a:solidFill>
                <a:srgbClr val="6AA84F"/>
              </a:solidFill>
              <a:latin typeface="Work Sans"/>
              <a:ea typeface="Work Sans"/>
              <a:cs typeface="Work Sans"/>
              <a:sym typeface="Work Sans"/>
            </a:endParaRPr>
          </a:p>
        </p:txBody>
      </p:sp>
      <p:sp>
        <p:nvSpPr>
          <p:cNvPr id="494" name="Google Shape;494;p56"/>
          <p:cNvSpPr txBox="1"/>
          <p:nvPr/>
        </p:nvSpPr>
        <p:spPr>
          <a:xfrm>
            <a:off x="1411100" y="4084375"/>
            <a:ext cx="18435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Work Sans"/>
                <a:ea typeface="Work Sans"/>
                <a:cs typeface="Work Sans"/>
                <a:sym typeface="Work Sans"/>
              </a:rPr>
              <a:t>State Register temporarily holds the next state, which then becomes the current state on the next clock cycle </a:t>
            </a:r>
            <a:endParaRPr sz="900">
              <a:solidFill>
                <a:schemeClr val="dk2"/>
              </a:solidFill>
              <a:latin typeface="Work Sans"/>
              <a:ea typeface="Work Sans"/>
              <a:cs typeface="Work Sans"/>
              <a:sym typeface="Work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7"/>
          <p:cNvSpPr txBox="1"/>
          <p:nvPr>
            <p:ph type="ctrTitle"/>
          </p:nvPr>
        </p:nvSpPr>
        <p:spPr>
          <a:xfrm>
            <a:off x="592775" y="436600"/>
            <a:ext cx="7317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latin typeface="Work Sans"/>
                <a:ea typeface="Work Sans"/>
                <a:cs typeface="Work Sans"/>
                <a:sym typeface="Work Sans"/>
              </a:rPr>
              <a:t>Detailed ROM Designs for Microcontrollers</a:t>
            </a:r>
            <a:endParaRPr>
              <a:latin typeface="Work Sans"/>
              <a:ea typeface="Work Sans"/>
              <a:cs typeface="Work Sans"/>
              <a:sym typeface="Work Sans"/>
            </a:endParaRPr>
          </a:p>
        </p:txBody>
      </p:sp>
      <p:sp>
        <p:nvSpPr>
          <p:cNvPr id="500" name="Google Shape;500;p57"/>
          <p:cNvSpPr txBox="1"/>
          <p:nvPr/>
        </p:nvSpPr>
        <p:spPr>
          <a:xfrm>
            <a:off x="632975" y="1012950"/>
            <a:ext cx="37155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800">
                <a:solidFill>
                  <a:srgbClr val="595959"/>
                </a:solidFill>
                <a:latin typeface="Work Sans"/>
                <a:ea typeface="Work Sans"/>
                <a:cs typeface="Work Sans"/>
                <a:sym typeface="Work Sans"/>
              </a:rPr>
              <a:t>Flat ROM vs 3-ROM</a:t>
            </a:r>
            <a:endParaRPr sz="1800">
              <a:latin typeface="Work Sans"/>
              <a:ea typeface="Work Sans"/>
              <a:cs typeface="Work Sans"/>
              <a:sym typeface="Work Sans"/>
            </a:endParaRPr>
          </a:p>
        </p:txBody>
      </p:sp>
      <p:grpSp>
        <p:nvGrpSpPr>
          <p:cNvPr id="501" name="Google Shape;501;p57"/>
          <p:cNvGrpSpPr/>
          <p:nvPr/>
        </p:nvGrpSpPr>
        <p:grpSpPr>
          <a:xfrm>
            <a:off x="4733625" y="1090776"/>
            <a:ext cx="4169169" cy="3360053"/>
            <a:chOff x="4733625" y="1090776"/>
            <a:chExt cx="4169169" cy="3360053"/>
          </a:xfrm>
        </p:grpSpPr>
        <p:pic>
          <p:nvPicPr>
            <p:cNvPr id="502" name="Google Shape;502;p57"/>
            <p:cNvPicPr preferRelativeResize="0"/>
            <p:nvPr/>
          </p:nvPicPr>
          <p:blipFill rotWithShape="1">
            <a:blip r:embed="rId3">
              <a:alphaModFix/>
            </a:blip>
            <a:srcRect b="0" l="0" r="0" t="0"/>
            <a:stretch/>
          </p:blipFill>
          <p:spPr>
            <a:xfrm>
              <a:off x="4733625" y="1090776"/>
              <a:ext cx="4106801" cy="3360053"/>
            </a:xfrm>
            <a:prstGeom prst="rect">
              <a:avLst/>
            </a:prstGeom>
            <a:noFill/>
            <a:ln>
              <a:noFill/>
            </a:ln>
          </p:spPr>
        </p:pic>
        <p:sp>
          <p:nvSpPr>
            <p:cNvPr id="503" name="Google Shape;503;p57"/>
            <p:cNvSpPr/>
            <p:nvPr/>
          </p:nvSpPr>
          <p:spPr>
            <a:xfrm>
              <a:off x="8390344" y="2999752"/>
              <a:ext cx="512445" cy="400050"/>
            </a:xfrm>
            <a:custGeom>
              <a:rect b="b" l="l" r="r" t="t"/>
              <a:pathLst>
                <a:path extrusionOk="0" h="400050" w="512445">
                  <a:moveTo>
                    <a:pt x="512394" y="0"/>
                  </a:moveTo>
                  <a:lnTo>
                    <a:pt x="0" y="0"/>
                  </a:lnTo>
                  <a:lnTo>
                    <a:pt x="0" y="21590"/>
                  </a:lnTo>
                  <a:lnTo>
                    <a:pt x="0" y="379730"/>
                  </a:lnTo>
                  <a:lnTo>
                    <a:pt x="0" y="400050"/>
                  </a:lnTo>
                  <a:lnTo>
                    <a:pt x="512394" y="400050"/>
                  </a:lnTo>
                  <a:lnTo>
                    <a:pt x="512394" y="379730"/>
                  </a:lnTo>
                  <a:lnTo>
                    <a:pt x="20777" y="379730"/>
                  </a:lnTo>
                  <a:lnTo>
                    <a:pt x="20777" y="21590"/>
                  </a:lnTo>
                  <a:lnTo>
                    <a:pt x="491617" y="21590"/>
                  </a:lnTo>
                  <a:lnTo>
                    <a:pt x="491617" y="379272"/>
                  </a:lnTo>
                  <a:lnTo>
                    <a:pt x="512394" y="379272"/>
                  </a:lnTo>
                  <a:lnTo>
                    <a:pt x="512394" y="21590"/>
                  </a:lnTo>
                  <a:lnTo>
                    <a:pt x="512394" y="21234"/>
                  </a:lnTo>
                  <a:lnTo>
                    <a:pt x="512394" y="0"/>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4" name="Google Shape;504;p57"/>
            <p:cNvSpPr/>
            <p:nvPr/>
          </p:nvSpPr>
          <p:spPr>
            <a:xfrm>
              <a:off x="8390349" y="3000200"/>
              <a:ext cx="512445" cy="400050"/>
            </a:xfrm>
            <a:custGeom>
              <a:rect b="b" l="l" r="r" t="t"/>
              <a:pathLst>
                <a:path extrusionOk="0" h="400050" w="512445">
                  <a:moveTo>
                    <a:pt x="0" y="0"/>
                  </a:moveTo>
                  <a:lnTo>
                    <a:pt x="512399" y="0"/>
                  </a:lnTo>
                  <a:lnTo>
                    <a:pt x="512399" y="399599"/>
                  </a:lnTo>
                  <a:lnTo>
                    <a:pt x="0" y="399599"/>
                  </a:lnTo>
                  <a:lnTo>
                    <a:pt x="0" y="0"/>
                  </a:lnTo>
                  <a:close/>
                </a:path>
                <a:path extrusionOk="0" h="400050" w="512445">
                  <a:moveTo>
                    <a:pt x="20782" y="20783"/>
                  </a:moveTo>
                  <a:lnTo>
                    <a:pt x="20782" y="378816"/>
                  </a:lnTo>
                  <a:lnTo>
                    <a:pt x="491617" y="378816"/>
                  </a:lnTo>
                  <a:lnTo>
                    <a:pt x="491617" y="20783"/>
                  </a:lnTo>
                  <a:lnTo>
                    <a:pt x="20782" y="20783"/>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5" name="Google Shape;505;p57"/>
            <p:cNvSpPr/>
            <p:nvPr/>
          </p:nvSpPr>
          <p:spPr>
            <a:xfrm>
              <a:off x="8390344" y="3815092"/>
              <a:ext cx="512445" cy="400050"/>
            </a:xfrm>
            <a:custGeom>
              <a:rect b="b" l="l" r="r" t="t"/>
              <a:pathLst>
                <a:path extrusionOk="0" h="400050" w="512445">
                  <a:moveTo>
                    <a:pt x="512394" y="0"/>
                  </a:moveTo>
                  <a:lnTo>
                    <a:pt x="0" y="0"/>
                  </a:lnTo>
                  <a:lnTo>
                    <a:pt x="0" y="21590"/>
                  </a:lnTo>
                  <a:lnTo>
                    <a:pt x="0" y="379730"/>
                  </a:lnTo>
                  <a:lnTo>
                    <a:pt x="0" y="400050"/>
                  </a:lnTo>
                  <a:lnTo>
                    <a:pt x="512394" y="400050"/>
                  </a:lnTo>
                  <a:lnTo>
                    <a:pt x="512394" y="379730"/>
                  </a:lnTo>
                  <a:lnTo>
                    <a:pt x="20777" y="379730"/>
                  </a:lnTo>
                  <a:lnTo>
                    <a:pt x="20777" y="21590"/>
                  </a:lnTo>
                  <a:lnTo>
                    <a:pt x="491617" y="21590"/>
                  </a:lnTo>
                  <a:lnTo>
                    <a:pt x="491617" y="379374"/>
                  </a:lnTo>
                  <a:lnTo>
                    <a:pt x="512394" y="379374"/>
                  </a:lnTo>
                  <a:lnTo>
                    <a:pt x="512394" y="21590"/>
                  </a:lnTo>
                  <a:lnTo>
                    <a:pt x="512394" y="21348"/>
                  </a:lnTo>
                  <a:lnTo>
                    <a:pt x="512394" y="0"/>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6" name="Google Shape;506;p57"/>
            <p:cNvSpPr/>
            <p:nvPr/>
          </p:nvSpPr>
          <p:spPr>
            <a:xfrm>
              <a:off x="8390349" y="3815650"/>
              <a:ext cx="512445" cy="400050"/>
            </a:xfrm>
            <a:custGeom>
              <a:rect b="b" l="l" r="r" t="t"/>
              <a:pathLst>
                <a:path extrusionOk="0" h="400050" w="512445">
                  <a:moveTo>
                    <a:pt x="0" y="0"/>
                  </a:moveTo>
                  <a:lnTo>
                    <a:pt x="512399" y="0"/>
                  </a:lnTo>
                  <a:lnTo>
                    <a:pt x="512399" y="399599"/>
                  </a:lnTo>
                  <a:lnTo>
                    <a:pt x="0" y="399599"/>
                  </a:lnTo>
                  <a:lnTo>
                    <a:pt x="0" y="0"/>
                  </a:lnTo>
                  <a:close/>
                </a:path>
                <a:path extrusionOk="0" h="400050" w="512445">
                  <a:moveTo>
                    <a:pt x="20782" y="20783"/>
                  </a:moveTo>
                  <a:lnTo>
                    <a:pt x="20782" y="378816"/>
                  </a:lnTo>
                  <a:lnTo>
                    <a:pt x="491617" y="378816"/>
                  </a:lnTo>
                  <a:lnTo>
                    <a:pt x="491617" y="20783"/>
                  </a:lnTo>
                  <a:lnTo>
                    <a:pt x="20782" y="20783"/>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07" name="Google Shape;507;p57"/>
          <p:cNvGrpSpPr/>
          <p:nvPr/>
        </p:nvGrpSpPr>
        <p:grpSpPr>
          <a:xfrm>
            <a:off x="750075" y="1443450"/>
            <a:ext cx="3821925" cy="3306251"/>
            <a:chOff x="750075" y="1443450"/>
            <a:chExt cx="3821925" cy="3306251"/>
          </a:xfrm>
        </p:grpSpPr>
        <p:pic>
          <p:nvPicPr>
            <p:cNvPr id="508" name="Google Shape;508;p57"/>
            <p:cNvPicPr preferRelativeResize="0"/>
            <p:nvPr/>
          </p:nvPicPr>
          <p:blipFill rotWithShape="1">
            <a:blip r:embed="rId4">
              <a:alphaModFix/>
            </a:blip>
            <a:srcRect b="0" l="0" r="0" t="0"/>
            <a:stretch/>
          </p:blipFill>
          <p:spPr>
            <a:xfrm>
              <a:off x="750075" y="1443450"/>
              <a:ext cx="3821925" cy="3306251"/>
            </a:xfrm>
            <a:prstGeom prst="rect">
              <a:avLst/>
            </a:prstGeom>
            <a:noFill/>
            <a:ln>
              <a:noFill/>
            </a:ln>
          </p:spPr>
        </p:pic>
        <p:sp>
          <p:nvSpPr>
            <p:cNvPr id="509" name="Google Shape;509;p57"/>
            <p:cNvSpPr/>
            <p:nvPr/>
          </p:nvSpPr>
          <p:spPr>
            <a:xfrm>
              <a:off x="800290" y="1621802"/>
              <a:ext cx="578485" cy="875030"/>
            </a:xfrm>
            <a:custGeom>
              <a:rect b="b" l="l" r="r" t="t"/>
              <a:pathLst>
                <a:path extrusionOk="0" h="875030" w="578485">
                  <a:moveTo>
                    <a:pt x="578104" y="0"/>
                  </a:moveTo>
                  <a:lnTo>
                    <a:pt x="0" y="0"/>
                  </a:lnTo>
                  <a:lnTo>
                    <a:pt x="0" y="30480"/>
                  </a:lnTo>
                  <a:lnTo>
                    <a:pt x="0" y="845820"/>
                  </a:lnTo>
                  <a:lnTo>
                    <a:pt x="0" y="875030"/>
                  </a:lnTo>
                  <a:lnTo>
                    <a:pt x="578104" y="875030"/>
                  </a:lnTo>
                  <a:lnTo>
                    <a:pt x="578104" y="845820"/>
                  </a:lnTo>
                  <a:lnTo>
                    <a:pt x="30073" y="845820"/>
                  </a:lnTo>
                  <a:lnTo>
                    <a:pt x="30073" y="30480"/>
                  </a:lnTo>
                  <a:lnTo>
                    <a:pt x="548030" y="30480"/>
                  </a:lnTo>
                  <a:lnTo>
                    <a:pt x="548030" y="845439"/>
                  </a:lnTo>
                  <a:lnTo>
                    <a:pt x="578104" y="845439"/>
                  </a:lnTo>
                  <a:lnTo>
                    <a:pt x="578104" y="30480"/>
                  </a:lnTo>
                  <a:lnTo>
                    <a:pt x="578104" y="0"/>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0" name="Google Shape;510;p57"/>
            <p:cNvSpPr/>
            <p:nvPr/>
          </p:nvSpPr>
          <p:spPr>
            <a:xfrm>
              <a:off x="800299" y="1622200"/>
              <a:ext cx="578485" cy="875664"/>
            </a:xfrm>
            <a:custGeom>
              <a:rect b="b" l="l" r="r" t="t"/>
              <a:pathLst>
                <a:path extrusionOk="0" h="875664" w="578485">
                  <a:moveTo>
                    <a:pt x="0" y="0"/>
                  </a:moveTo>
                  <a:lnTo>
                    <a:pt x="578099" y="0"/>
                  </a:lnTo>
                  <a:lnTo>
                    <a:pt x="578099" y="875099"/>
                  </a:lnTo>
                  <a:lnTo>
                    <a:pt x="0" y="875099"/>
                  </a:lnTo>
                  <a:lnTo>
                    <a:pt x="0" y="0"/>
                  </a:lnTo>
                  <a:close/>
                </a:path>
                <a:path extrusionOk="0" h="875664" w="578485">
                  <a:moveTo>
                    <a:pt x="30066" y="30066"/>
                  </a:moveTo>
                  <a:lnTo>
                    <a:pt x="30066" y="845032"/>
                  </a:lnTo>
                  <a:lnTo>
                    <a:pt x="548032" y="845032"/>
                  </a:lnTo>
                  <a:lnTo>
                    <a:pt x="548032" y="30066"/>
                  </a:lnTo>
                  <a:lnTo>
                    <a:pt x="30066" y="30066"/>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Flat ROM Details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9"/>
          <p:cNvSpPr txBox="1"/>
          <p:nvPr>
            <p:ph type="title"/>
          </p:nvPr>
        </p:nvSpPr>
        <p:spPr>
          <a:xfrm>
            <a:off x="519750" y="376375"/>
            <a:ext cx="8104500" cy="446400"/>
          </a:xfrm>
          <a:prstGeom prst="rect">
            <a:avLst/>
          </a:prstGeom>
          <a:noFill/>
          <a:ln>
            <a:noFill/>
          </a:ln>
        </p:spPr>
        <p:txBody>
          <a:bodyPr anchorCtr="0" anchor="t" bIns="0" lIns="0" spcFirstLastPara="1" rIns="0" wrap="square" tIns="15225">
            <a:spAutoFit/>
          </a:bodyPr>
          <a:lstStyle/>
          <a:p>
            <a:pPr indent="0" lvl="0" marL="0" rtl="0" algn="l">
              <a:lnSpc>
                <a:spcPct val="100000"/>
              </a:lnSpc>
              <a:spcBef>
                <a:spcPts val="0"/>
              </a:spcBef>
              <a:spcAft>
                <a:spcPts val="0"/>
              </a:spcAft>
              <a:buNone/>
            </a:pPr>
            <a:r>
              <a:rPr lang="en"/>
              <a:t>Modifier Subcircuit</a:t>
            </a:r>
            <a:endParaRPr>
              <a:latin typeface="Work Sans"/>
              <a:ea typeface="Work Sans"/>
              <a:cs typeface="Work Sans"/>
              <a:sym typeface="Work Sans"/>
            </a:endParaRPr>
          </a:p>
        </p:txBody>
      </p:sp>
      <p:pic>
        <p:nvPicPr>
          <p:cNvPr id="521" name="Google Shape;521;p59"/>
          <p:cNvPicPr preferRelativeResize="0"/>
          <p:nvPr/>
        </p:nvPicPr>
        <p:blipFill>
          <a:blip r:embed="rId3">
            <a:alphaModFix/>
          </a:blip>
          <a:stretch>
            <a:fillRect/>
          </a:stretch>
        </p:blipFill>
        <p:spPr>
          <a:xfrm>
            <a:off x="545300" y="1017950"/>
            <a:ext cx="4026699" cy="3660624"/>
          </a:xfrm>
          <a:prstGeom prst="rect">
            <a:avLst/>
          </a:prstGeom>
          <a:noFill/>
          <a:ln>
            <a:noFill/>
          </a:ln>
        </p:spPr>
      </p:pic>
      <p:grpSp>
        <p:nvGrpSpPr>
          <p:cNvPr id="522" name="Google Shape;522;p59"/>
          <p:cNvGrpSpPr/>
          <p:nvPr/>
        </p:nvGrpSpPr>
        <p:grpSpPr>
          <a:xfrm>
            <a:off x="4920225" y="1195138"/>
            <a:ext cx="3821925" cy="3306251"/>
            <a:chOff x="750075" y="1443450"/>
            <a:chExt cx="3821925" cy="3306251"/>
          </a:xfrm>
        </p:grpSpPr>
        <p:pic>
          <p:nvPicPr>
            <p:cNvPr id="523" name="Google Shape;523;p59"/>
            <p:cNvPicPr preferRelativeResize="0"/>
            <p:nvPr/>
          </p:nvPicPr>
          <p:blipFill rotWithShape="1">
            <a:blip r:embed="rId4">
              <a:alphaModFix/>
            </a:blip>
            <a:srcRect b="0" l="0" r="0" t="0"/>
            <a:stretch/>
          </p:blipFill>
          <p:spPr>
            <a:xfrm>
              <a:off x="750075" y="1443450"/>
              <a:ext cx="3821925" cy="3306251"/>
            </a:xfrm>
            <a:prstGeom prst="rect">
              <a:avLst/>
            </a:prstGeom>
            <a:noFill/>
            <a:ln>
              <a:noFill/>
            </a:ln>
          </p:spPr>
        </p:pic>
        <p:sp>
          <p:nvSpPr>
            <p:cNvPr id="524" name="Google Shape;524;p59"/>
            <p:cNvSpPr/>
            <p:nvPr/>
          </p:nvSpPr>
          <p:spPr>
            <a:xfrm>
              <a:off x="800290" y="1621802"/>
              <a:ext cx="578485" cy="875030"/>
            </a:xfrm>
            <a:custGeom>
              <a:rect b="b" l="l" r="r" t="t"/>
              <a:pathLst>
                <a:path extrusionOk="0" h="875030" w="578485">
                  <a:moveTo>
                    <a:pt x="578104" y="0"/>
                  </a:moveTo>
                  <a:lnTo>
                    <a:pt x="0" y="0"/>
                  </a:lnTo>
                  <a:lnTo>
                    <a:pt x="0" y="30480"/>
                  </a:lnTo>
                  <a:lnTo>
                    <a:pt x="0" y="845820"/>
                  </a:lnTo>
                  <a:lnTo>
                    <a:pt x="0" y="875030"/>
                  </a:lnTo>
                  <a:lnTo>
                    <a:pt x="578104" y="875030"/>
                  </a:lnTo>
                  <a:lnTo>
                    <a:pt x="578104" y="845820"/>
                  </a:lnTo>
                  <a:lnTo>
                    <a:pt x="30073" y="845820"/>
                  </a:lnTo>
                  <a:lnTo>
                    <a:pt x="30073" y="30480"/>
                  </a:lnTo>
                  <a:lnTo>
                    <a:pt x="548030" y="30480"/>
                  </a:lnTo>
                  <a:lnTo>
                    <a:pt x="548030" y="845439"/>
                  </a:lnTo>
                  <a:lnTo>
                    <a:pt x="578104" y="845439"/>
                  </a:lnTo>
                  <a:lnTo>
                    <a:pt x="578104" y="30480"/>
                  </a:lnTo>
                  <a:lnTo>
                    <a:pt x="578104" y="0"/>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5" name="Google Shape;525;p59"/>
            <p:cNvSpPr/>
            <p:nvPr/>
          </p:nvSpPr>
          <p:spPr>
            <a:xfrm>
              <a:off x="800299" y="1622200"/>
              <a:ext cx="578485" cy="875664"/>
            </a:xfrm>
            <a:custGeom>
              <a:rect b="b" l="l" r="r" t="t"/>
              <a:pathLst>
                <a:path extrusionOk="0" h="875664" w="578485">
                  <a:moveTo>
                    <a:pt x="0" y="0"/>
                  </a:moveTo>
                  <a:lnTo>
                    <a:pt x="578099" y="0"/>
                  </a:lnTo>
                  <a:lnTo>
                    <a:pt x="578099" y="875099"/>
                  </a:lnTo>
                  <a:lnTo>
                    <a:pt x="0" y="875099"/>
                  </a:lnTo>
                  <a:lnTo>
                    <a:pt x="0" y="0"/>
                  </a:lnTo>
                  <a:close/>
                </a:path>
                <a:path extrusionOk="0" h="875664" w="578485">
                  <a:moveTo>
                    <a:pt x="30066" y="30066"/>
                  </a:moveTo>
                  <a:lnTo>
                    <a:pt x="30066" y="845032"/>
                  </a:lnTo>
                  <a:lnTo>
                    <a:pt x="548032" y="845032"/>
                  </a:lnTo>
                  <a:lnTo>
                    <a:pt x="548032" y="30066"/>
                  </a:lnTo>
                  <a:lnTo>
                    <a:pt x="30066" y="30066"/>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cxnSp>
        <p:nvCxnSpPr>
          <p:cNvPr id="526" name="Google Shape;526;p59"/>
          <p:cNvCxnSpPr/>
          <p:nvPr/>
        </p:nvCxnSpPr>
        <p:spPr>
          <a:xfrm flipH="1" rot="10800000">
            <a:off x="3446850" y="2286000"/>
            <a:ext cx="2732400" cy="1866300"/>
          </a:xfrm>
          <a:prstGeom prst="straightConnector1">
            <a:avLst/>
          </a:prstGeom>
          <a:noFill/>
          <a:ln cap="flat" cmpd="sng" w="19050">
            <a:solidFill>
              <a:srgbClr val="CEE1F3"/>
            </a:solidFill>
            <a:prstDash val="solid"/>
            <a:round/>
            <a:headEnd len="med" w="med" type="none"/>
            <a:tailEnd len="med" w="med" type="none"/>
          </a:ln>
        </p:spPr>
      </p:cxnSp>
      <p:cxnSp>
        <p:nvCxnSpPr>
          <p:cNvPr id="527" name="Google Shape;527;p59"/>
          <p:cNvCxnSpPr/>
          <p:nvPr/>
        </p:nvCxnSpPr>
        <p:spPr>
          <a:xfrm>
            <a:off x="2598550" y="1250150"/>
            <a:ext cx="3509400" cy="53700"/>
          </a:xfrm>
          <a:prstGeom prst="straightConnector1">
            <a:avLst/>
          </a:prstGeom>
          <a:noFill/>
          <a:ln cap="flat" cmpd="sng" w="19050">
            <a:solidFill>
              <a:srgbClr val="CEE1F3"/>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0"/>
          <p:cNvSpPr txBox="1"/>
          <p:nvPr>
            <p:ph type="title"/>
          </p:nvPr>
        </p:nvSpPr>
        <p:spPr>
          <a:xfrm>
            <a:off x="519750" y="376375"/>
            <a:ext cx="8104500" cy="446400"/>
          </a:xfrm>
          <a:prstGeom prst="rect">
            <a:avLst/>
          </a:prstGeom>
          <a:noFill/>
          <a:ln>
            <a:noFill/>
          </a:ln>
        </p:spPr>
        <p:txBody>
          <a:bodyPr anchorCtr="0" anchor="t" bIns="0" lIns="0" spcFirstLastPara="1" rIns="0" wrap="square" tIns="15225">
            <a:spAutoFit/>
          </a:bodyPr>
          <a:lstStyle/>
          <a:p>
            <a:pPr indent="0" lvl="0" marL="0" rtl="0" algn="l">
              <a:lnSpc>
                <a:spcPct val="100000"/>
              </a:lnSpc>
              <a:spcBef>
                <a:spcPts val="0"/>
              </a:spcBef>
              <a:spcAft>
                <a:spcPts val="0"/>
              </a:spcAft>
              <a:buNone/>
            </a:pPr>
            <a:r>
              <a:rPr lang="en"/>
              <a:t>M Bit</a:t>
            </a:r>
            <a:endParaRPr>
              <a:latin typeface="Work Sans"/>
              <a:ea typeface="Work Sans"/>
              <a:cs typeface="Work Sans"/>
              <a:sym typeface="Work Sans"/>
            </a:endParaRPr>
          </a:p>
        </p:txBody>
      </p:sp>
      <p:sp>
        <p:nvSpPr>
          <p:cNvPr id="533" name="Google Shape;533;p60"/>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 bit is on when we want to read the OP code from the IR to modify the NextState address. </a:t>
            </a:r>
            <a:endParaRPr/>
          </a:p>
          <a:p>
            <a:pPr indent="-342900" lvl="0" marL="457200" rtl="0" algn="l">
              <a:spcBef>
                <a:spcPts val="0"/>
              </a:spcBef>
              <a:spcAft>
                <a:spcPts val="0"/>
              </a:spcAft>
              <a:buSzPts val="1800"/>
              <a:buChar char="-"/>
            </a:pPr>
            <a:r>
              <a:rPr lang="en"/>
              <a:t>The M bit is on in fetch3 and throughout the execute macrostate.</a:t>
            </a:r>
            <a:endParaRPr/>
          </a:p>
          <a:p>
            <a:pPr indent="-317500" lvl="1" marL="914400" rtl="0" algn="l">
              <a:spcBef>
                <a:spcPts val="0"/>
              </a:spcBef>
              <a:spcAft>
                <a:spcPts val="0"/>
              </a:spcAft>
              <a:buSzPts val="1400"/>
              <a:buChar char="-"/>
            </a:pPr>
            <a:r>
              <a:rPr lang="en"/>
              <a:t>So for an </a:t>
            </a:r>
            <a:r>
              <a:rPr i="1" lang="en"/>
              <a:t>add</a:t>
            </a:r>
            <a:r>
              <a:rPr lang="en"/>
              <a:t> instruction, the M bit would be on for each of it’s microstates (</a:t>
            </a:r>
            <a:r>
              <a:rPr i="1" lang="en"/>
              <a:t>add1, add2, add3</a:t>
            </a:r>
            <a:r>
              <a:rPr lang="en"/>
              <a: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1"/>
          <p:cNvSpPr txBox="1"/>
          <p:nvPr>
            <p:ph type="title"/>
          </p:nvPr>
        </p:nvSpPr>
        <p:spPr>
          <a:xfrm>
            <a:off x="519750" y="376375"/>
            <a:ext cx="8104500" cy="446400"/>
          </a:xfrm>
          <a:prstGeom prst="rect">
            <a:avLst/>
          </a:prstGeom>
          <a:noFill/>
          <a:ln>
            <a:noFill/>
          </a:ln>
        </p:spPr>
        <p:txBody>
          <a:bodyPr anchorCtr="0" anchor="t" bIns="0" lIns="0" spcFirstLastPara="1" rIns="0" wrap="square" tIns="15225">
            <a:spAutoFit/>
          </a:bodyPr>
          <a:lstStyle/>
          <a:p>
            <a:pPr indent="0" lvl="0" marL="0" rtl="0" algn="l">
              <a:lnSpc>
                <a:spcPct val="100000"/>
              </a:lnSpc>
              <a:spcBef>
                <a:spcPts val="0"/>
              </a:spcBef>
              <a:spcAft>
                <a:spcPts val="0"/>
              </a:spcAft>
              <a:buNone/>
            </a:pPr>
            <a:r>
              <a:rPr lang="en"/>
              <a:t>T &amp; Z Bits</a:t>
            </a:r>
            <a:endParaRPr>
              <a:latin typeface="Work Sans"/>
              <a:ea typeface="Work Sans"/>
              <a:cs typeface="Work Sans"/>
              <a:sym typeface="Work Sans"/>
            </a:endParaRPr>
          </a:p>
        </p:txBody>
      </p:sp>
      <p:sp>
        <p:nvSpPr>
          <p:cNvPr id="539" name="Google Shape;539;p61"/>
          <p:cNvSpPr txBox="1"/>
          <p:nvPr>
            <p:ph idx="1" type="body"/>
          </p:nvPr>
        </p:nvSpPr>
        <p:spPr>
          <a:xfrm>
            <a:off x="519750" y="1028900"/>
            <a:ext cx="38112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The Z bit indicates the value of the Z Register. The Z register captures whether 2 registers are equal to each other.</a:t>
            </a:r>
            <a:endParaRPr/>
          </a:p>
          <a:p>
            <a:pPr indent="-304165" lvl="1" marL="914400" rtl="0" algn="l">
              <a:spcBef>
                <a:spcPts val="0"/>
              </a:spcBef>
              <a:spcAft>
                <a:spcPts val="0"/>
              </a:spcAft>
              <a:buSzPct val="100000"/>
              <a:buChar char="-"/>
            </a:pPr>
            <a:r>
              <a:rPr lang="en"/>
              <a:t>Think of the Z bit </a:t>
            </a:r>
            <a:r>
              <a:rPr lang="en"/>
              <a:t>like</a:t>
            </a:r>
            <a:r>
              <a:rPr lang="en"/>
              <a:t> the CmpOut signal in the LC-5500</a:t>
            </a:r>
            <a:endParaRPr/>
          </a:p>
          <a:p>
            <a:pPr indent="-325755" lvl="0" marL="457200" rtl="0" algn="l">
              <a:spcBef>
                <a:spcPts val="0"/>
              </a:spcBef>
              <a:spcAft>
                <a:spcPts val="0"/>
              </a:spcAft>
              <a:buSzPct val="100000"/>
              <a:buChar char="-"/>
            </a:pPr>
            <a:r>
              <a:rPr lang="en"/>
              <a:t>The T bit indicates when to use the Z bit to modify the </a:t>
            </a:r>
            <a:r>
              <a:rPr lang="en"/>
              <a:t>NextState address</a:t>
            </a:r>
            <a:r>
              <a:rPr lang="en"/>
              <a:t>. The T bit is on in </a:t>
            </a:r>
            <a:r>
              <a:rPr lang="en"/>
              <a:t>beq3.</a:t>
            </a:r>
            <a:endParaRPr i="1"/>
          </a:p>
          <a:p>
            <a:pPr indent="-319404" lvl="0" marL="457200" rtl="0" algn="l">
              <a:spcBef>
                <a:spcPts val="0"/>
              </a:spcBef>
              <a:spcAft>
                <a:spcPts val="0"/>
              </a:spcAft>
              <a:buSzPct val="100000"/>
              <a:buChar char="-"/>
            </a:pPr>
            <a:r>
              <a:rPr i="1" lang="en" sz="1682"/>
              <a:t>Note that </a:t>
            </a:r>
            <a:r>
              <a:rPr i="1" lang="en" sz="1682"/>
              <a:t>ifetch1</a:t>
            </a:r>
            <a:r>
              <a:rPr i="1" lang="en" sz="1682"/>
              <a:t>-clone’s next state is </a:t>
            </a:r>
            <a:r>
              <a:rPr i="1" lang="en" sz="1682"/>
              <a:t>ifetch2</a:t>
            </a:r>
            <a:endParaRPr i="1" sz="1682"/>
          </a:p>
          <a:p>
            <a:pPr indent="0" lvl="0" marL="0" rtl="0" algn="l">
              <a:spcBef>
                <a:spcPts val="1200"/>
              </a:spcBef>
              <a:spcAft>
                <a:spcPts val="1200"/>
              </a:spcAft>
              <a:buNone/>
            </a:pPr>
            <a:r>
              <a:t/>
            </a:r>
            <a:endParaRPr/>
          </a:p>
        </p:txBody>
      </p:sp>
      <p:pic>
        <p:nvPicPr>
          <p:cNvPr id="540" name="Google Shape;540;p61"/>
          <p:cNvPicPr preferRelativeResize="0"/>
          <p:nvPr/>
        </p:nvPicPr>
        <p:blipFill rotWithShape="1">
          <a:blip r:embed="rId3">
            <a:alphaModFix/>
          </a:blip>
          <a:srcRect b="0" l="22993" r="0" t="0"/>
          <a:stretch/>
        </p:blipFill>
        <p:spPr>
          <a:xfrm>
            <a:off x="4411250" y="876350"/>
            <a:ext cx="4438077" cy="3019650"/>
          </a:xfrm>
          <a:prstGeom prst="rect">
            <a:avLst/>
          </a:prstGeom>
          <a:noFill/>
          <a:ln>
            <a:noFill/>
          </a:ln>
        </p:spPr>
      </p:pic>
      <p:sp>
        <p:nvSpPr>
          <p:cNvPr id="541" name="Google Shape;541;p61"/>
          <p:cNvSpPr/>
          <p:nvPr/>
        </p:nvSpPr>
        <p:spPr>
          <a:xfrm>
            <a:off x="4330950" y="1019250"/>
            <a:ext cx="1303800" cy="116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C78D8"/>
                </a:solidFill>
              </a:rPr>
              <a:t>Exercise:</a:t>
            </a:r>
            <a:r>
              <a:rPr lang="en"/>
              <a:t> Implement NAND on LC-2200 datapath</a:t>
            </a:r>
            <a:endParaRPr/>
          </a:p>
        </p:txBody>
      </p:sp>
      <p:sp>
        <p:nvSpPr>
          <p:cNvPr id="128" name="Google Shape;128;p26"/>
          <p:cNvSpPr txBox="1"/>
          <p:nvPr>
            <p:ph idx="1" type="body"/>
          </p:nvPr>
        </p:nvSpPr>
        <p:spPr>
          <a:xfrm>
            <a:off x="519750" y="949075"/>
            <a:ext cx="81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 many cycles and what control signals are required to implement NAND on the LC-2200 datapath? Spend </a:t>
            </a:r>
            <a:r>
              <a:rPr b="1" lang="en"/>
              <a:t>5 minutes </a:t>
            </a:r>
            <a:r>
              <a:rPr lang="en"/>
              <a:t>tracing each cycle.</a:t>
            </a:r>
            <a:endParaRPr/>
          </a:p>
        </p:txBody>
      </p:sp>
      <p:pic>
        <p:nvPicPr>
          <p:cNvPr id="129" name="Google Shape;129;p26"/>
          <p:cNvPicPr preferRelativeResize="0"/>
          <p:nvPr/>
        </p:nvPicPr>
        <p:blipFill rotWithShape="1">
          <a:blip r:embed="rId3">
            <a:alphaModFix/>
          </a:blip>
          <a:srcRect b="0" l="0" r="0" t="0"/>
          <a:stretch/>
        </p:blipFill>
        <p:spPr>
          <a:xfrm>
            <a:off x="1795920" y="1693814"/>
            <a:ext cx="5552178" cy="1832873"/>
          </a:xfrm>
          <a:prstGeom prst="rect">
            <a:avLst/>
          </a:prstGeom>
          <a:noFill/>
          <a:ln>
            <a:noFill/>
          </a:ln>
        </p:spPr>
      </p:pic>
      <p:pic>
        <p:nvPicPr>
          <p:cNvPr id="130" name="Google Shape;130;p26"/>
          <p:cNvPicPr preferRelativeResize="0"/>
          <p:nvPr/>
        </p:nvPicPr>
        <p:blipFill rotWithShape="1">
          <a:blip r:embed="rId4">
            <a:alphaModFix/>
          </a:blip>
          <a:srcRect b="0" l="0" r="0" t="0"/>
          <a:stretch/>
        </p:blipFill>
        <p:spPr>
          <a:xfrm>
            <a:off x="303700" y="4013650"/>
            <a:ext cx="5201001" cy="771175"/>
          </a:xfrm>
          <a:prstGeom prst="rect">
            <a:avLst/>
          </a:prstGeom>
          <a:noFill/>
          <a:ln>
            <a:noFill/>
          </a:ln>
        </p:spPr>
      </p:pic>
      <p:pic>
        <p:nvPicPr>
          <p:cNvPr id="131" name="Google Shape;131;p26"/>
          <p:cNvPicPr preferRelativeResize="0"/>
          <p:nvPr/>
        </p:nvPicPr>
        <p:blipFill rotWithShape="1">
          <a:blip r:embed="rId5">
            <a:alphaModFix/>
          </a:blip>
          <a:srcRect b="0" l="0" r="0" t="0"/>
          <a:stretch/>
        </p:blipFill>
        <p:spPr>
          <a:xfrm>
            <a:off x="5716924" y="3628750"/>
            <a:ext cx="2567248" cy="1107950"/>
          </a:xfrm>
          <a:prstGeom prst="rect">
            <a:avLst/>
          </a:prstGeom>
          <a:noFill/>
          <a:ln>
            <a:noFill/>
          </a:ln>
        </p:spPr>
      </p:pic>
      <p:sp>
        <p:nvSpPr>
          <p:cNvPr id="132" name="Google Shape;132;p26"/>
          <p:cNvSpPr txBox="1"/>
          <p:nvPr/>
        </p:nvSpPr>
        <p:spPr>
          <a:xfrm>
            <a:off x="471504" y="3628750"/>
            <a:ext cx="30042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95959"/>
                </a:solidFill>
                <a:latin typeface="Proxima Nova"/>
                <a:ea typeface="Proxima Nova"/>
                <a:cs typeface="Proxima Nova"/>
                <a:sym typeface="Proxima Nova"/>
              </a:rPr>
              <a:t>Anatomy of an </a:t>
            </a:r>
            <a:r>
              <a:rPr b="1" lang="en" sz="1200">
                <a:solidFill>
                  <a:schemeClr val="dk1"/>
                </a:solidFill>
                <a:latin typeface="Proxima Nova"/>
                <a:ea typeface="Proxima Nova"/>
                <a:cs typeface="Proxima Nova"/>
                <a:sym typeface="Proxima Nova"/>
              </a:rPr>
              <a:t>R-type</a:t>
            </a:r>
            <a:r>
              <a:rPr b="1" lang="en" sz="1200">
                <a:solidFill>
                  <a:srgbClr val="595959"/>
                </a:solidFill>
                <a:latin typeface="Proxima Nova"/>
                <a:ea typeface="Proxima Nova"/>
                <a:cs typeface="Proxima Nova"/>
                <a:sym typeface="Proxima Nova"/>
              </a:rPr>
              <a:t> instruction.</a:t>
            </a:r>
            <a:endParaRPr b="1" sz="1200">
              <a:solidFill>
                <a:srgbClr val="595959"/>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2"/>
          <p:cNvSpPr txBox="1"/>
          <p:nvPr>
            <p:ph type="title"/>
          </p:nvPr>
        </p:nvSpPr>
        <p:spPr>
          <a:xfrm>
            <a:off x="1438650" y="1664850"/>
            <a:ext cx="6266700" cy="1813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 sz="3900"/>
              <a:t>Discontinuities:</a:t>
            </a:r>
            <a:endParaRPr sz="3900"/>
          </a:p>
          <a:p>
            <a:pPr indent="0" lvl="0" marL="12700" rtl="0" algn="ctr">
              <a:lnSpc>
                <a:spcPct val="100000"/>
              </a:lnSpc>
              <a:spcBef>
                <a:spcPts val="0"/>
              </a:spcBef>
              <a:spcAft>
                <a:spcPts val="0"/>
              </a:spcAft>
              <a:buNone/>
            </a:pPr>
            <a:r>
              <a:rPr lang="en" sz="3900"/>
              <a:t>Interrupts,	Exceptions, Traps</a:t>
            </a:r>
            <a:endParaRPr sz="3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3"/>
          <p:cNvSpPr txBox="1"/>
          <p:nvPr>
            <p:ph type="title"/>
          </p:nvPr>
        </p:nvSpPr>
        <p:spPr>
          <a:xfrm>
            <a:off x="592775" y="436598"/>
            <a:ext cx="65214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t>Comparison</a:t>
            </a:r>
            <a:endParaRPr/>
          </a:p>
        </p:txBody>
      </p:sp>
      <p:graphicFrame>
        <p:nvGraphicFramePr>
          <p:cNvPr id="552" name="Google Shape;552;p63"/>
          <p:cNvGraphicFramePr/>
          <p:nvPr/>
        </p:nvGraphicFramePr>
        <p:xfrm>
          <a:off x="889025" y="1123580"/>
          <a:ext cx="3000000" cy="3000000"/>
        </p:xfrm>
        <a:graphic>
          <a:graphicData uri="http://schemas.openxmlformats.org/drawingml/2006/table">
            <a:tbl>
              <a:tblPr bandRow="1" firstRow="1">
                <a:noFill/>
                <a:tableStyleId>{B2CBA942-3FD4-4C81-8289-FAA6DD8113F7}</a:tableStyleId>
              </a:tblPr>
              <a:tblGrid>
                <a:gridCol w="1546850"/>
                <a:gridCol w="1953250"/>
                <a:gridCol w="2024375"/>
                <a:gridCol w="1841500"/>
              </a:tblGrid>
              <a:tr h="380375">
                <a:tc>
                  <a:txBody>
                    <a:bodyPr/>
                    <a:lstStyle/>
                    <a:p>
                      <a:pPr indent="0" lvl="0" marL="0" marR="0" rtl="0" algn="l">
                        <a:lnSpc>
                          <a:spcPct val="100000"/>
                        </a:lnSpc>
                        <a:spcBef>
                          <a:spcPts val="0"/>
                        </a:spcBef>
                        <a:spcAft>
                          <a:spcPts val="0"/>
                        </a:spcAft>
                        <a:buNone/>
                      </a:pPr>
                      <a:r>
                        <a:t/>
                      </a:r>
                      <a:endParaRPr sz="1400" u="none" cap="none" strike="noStrike">
                        <a:latin typeface="Work Sans"/>
                        <a:ea typeface="Work Sans"/>
                        <a:cs typeface="Work Sans"/>
                        <a:sym typeface="Work Sans"/>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b="1" lang="en" sz="1300" u="none" cap="none" strike="noStrike">
                          <a:latin typeface="Work Sans"/>
                          <a:ea typeface="Work Sans"/>
                          <a:cs typeface="Work Sans"/>
                          <a:sym typeface="Work Sans"/>
                        </a:rPr>
                        <a:t>Interrupts</a:t>
                      </a:r>
                      <a:endParaRPr b="1"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b="1" lang="en" sz="1300" u="none" cap="none" strike="noStrike">
                          <a:latin typeface="Work Sans"/>
                          <a:ea typeface="Work Sans"/>
                          <a:cs typeface="Work Sans"/>
                          <a:sym typeface="Work Sans"/>
                        </a:rPr>
                        <a:t>Traps</a:t>
                      </a:r>
                      <a:endParaRPr b="1"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b="1" lang="en" sz="1300" u="none" cap="none" strike="noStrike">
                          <a:latin typeface="Work Sans"/>
                          <a:ea typeface="Work Sans"/>
                          <a:cs typeface="Work Sans"/>
                          <a:sym typeface="Work Sans"/>
                        </a:rPr>
                        <a:t>Exceptions</a:t>
                      </a:r>
                      <a:endParaRPr b="1"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27375">
                <a:tc>
                  <a:txBody>
                    <a:bodyPr/>
                    <a:lstStyle/>
                    <a:p>
                      <a:pPr indent="0" lvl="0" marL="85725" marR="0" rtl="0" algn="l">
                        <a:lnSpc>
                          <a:spcPct val="100000"/>
                        </a:lnSpc>
                        <a:spcBef>
                          <a:spcPts val="0"/>
                        </a:spcBef>
                        <a:spcAft>
                          <a:spcPts val="0"/>
                        </a:spcAft>
                        <a:buNone/>
                      </a:pPr>
                      <a:r>
                        <a:rPr b="1" lang="en" sz="1300" u="none" cap="none" strike="noStrike">
                          <a:latin typeface="Work Sans"/>
                          <a:ea typeface="Work Sans"/>
                          <a:cs typeface="Work Sans"/>
                          <a:sym typeface="Work Sans"/>
                        </a:rPr>
                        <a:t>Occurrence</a:t>
                      </a:r>
                      <a:endParaRPr b="1"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373380" rtl="0" algn="l">
                        <a:lnSpc>
                          <a:spcPct val="100000"/>
                        </a:lnSpc>
                        <a:spcBef>
                          <a:spcPts val="0"/>
                        </a:spcBef>
                        <a:spcAft>
                          <a:spcPts val="0"/>
                        </a:spcAft>
                        <a:buNone/>
                      </a:pPr>
                      <a:r>
                        <a:rPr lang="en" sz="1300" u="none" cap="none" strike="noStrike">
                          <a:latin typeface="Work Sans"/>
                          <a:ea typeface="Work Sans"/>
                          <a:cs typeface="Work Sans"/>
                          <a:sym typeface="Work Sans"/>
                        </a:rPr>
                        <a:t>Usually due to I/O devices</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114300" rtl="0" algn="l">
                        <a:lnSpc>
                          <a:spcPct val="100000"/>
                        </a:lnSpc>
                        <a:spcBef>
                          <a:spcPts val="0"/>
                        </a:spcBef>
                        <a:spcAft>
                          <a:spcPts val="0"/>
                        </a:spcAft>
                        <a:buNone/>
                      </a:pPr>
                      <a:r>
                        <a:rPr lang="en" sz="1300" u="none" cap="none" strike="noStrike">
                          <a:latin typeface="Work Sans"/>
                          <a:ea typeface="Work Sans"/>
                          <a:cs typeface="Work Sans"/>
                          <a:sym typeface="Work Sans"/>
                        </a:rPr>
                        <a:t>Allows user to access protected OS resources</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179070" rtl="0" algn="l">
                        <a:lnSpc>
                          <a:spcPct val="100000"/>
                        </a:lnSpc>
                        <a:spcBef>
                          <a:spcPts val="0"/>
                        </a:spcBef>
                        <a:spcAft>
                          <a:spcPts val="0"/>
                        </a:spcAft>
                        <a:buNone/>
                      </a:pPr>
                      <a:r>
                        <a:rPr lang="en" sz="1300" u="none" cap="none" strike="noStrike">
                          <a:latin typeface="Work Sans"/>
                          <a:ea typeface="Work Sans"/>
                          <a:cs typeface="Work Sans"/>
                          <a:sym typeface="Work Sans"/>
                        </a:rPr>
                        <a:t>Illegal/exceptional behavior in program</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375">
                <a:tc>
                  <a:txBody>
                    <a:bodyPr/>
                    <a:lstStyle/>
                    <a:p>
                      <a:pPr indent="0" lvl="0" marL="85725" marR="0" rtl="0" algn="l">
                        <a:lnSpc>
                          <a:spcPct val="100000"/>
                        </a:lnSpc>
                        <a:spcBef>
                          <a:spcPts val="0"/>
                        </a:spcBef>
                        <a:spcAft>
                          <a:spcPts val="0"/>
                        </a:spcAft>
                        <a:buNone/>
                      </a:pPr>
                      <a:r>
                        <a:rPr b="1" lang="en" sz="1300" u="none" cap="none" strike="noStrike">
                          <a:latin typeface="Work Sans"/>
                          <a:ea typeface="Work Sans"/>
                          <a:cs typeface="Work Sans"/>
                          <a:sym typeface="Work Sans"/>
                        </a:rPr>
                        <a:t>Async/Sync</a:t>
                      </a:r>
                      <a:endParaRPr b="1"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 sz="1300" u="none" cap="none" strike="noStrike">
                          <a:latin typeface="Work Sans"/>
                          <a:ea typeface="Work Sans"/>
                          <a:cs typeface="Work Sans"/>
                          <a:sym typeface="Work Sans"/>
                        </a:rPr>
                        <a:t>Asynchronous</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 sz="1300" u="none" cap="none" strike="noStrike">
                          <a:latin typeface="Work Sans"/>
                          <a:ea typeface="Work Sans"/>
                          <a:cs typeface="Work Sans"/>
                          <a:sym typeface="Work Sans"/>
                        </a:rPr>
                        <a:t>Synchronous</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 sz="1300" u="none" cap="none" strike="noStrike">
                          <a:latin typeface="Work Sans"/>
                          <a:ea typeface="Work Sans"/>
                          <a:cs typeface="Work Sans"/>
                          <a:sym typeface="Work Sans"/>
                        </a:rPr>
                        <a:t>Synchronous</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375">
                <a:tc>
                  <a:txBody>
                    <a:bodyPr/>
                    <a:lstStyle/>
                    <a:p>
                      <a:pPr indent="0" lvl="0" marL="85725" marR="0" rtl="0" algn="l">
                        <a:lnSpc>
                          <a:spcPct val="100000"/>
                        </a:lnSpc>
                        <a:spcBef>
                          <a:spcPts val="0"/>
                        </a:spcBef>
                        <a:spcAft>
                          <a:spcPts val="0"/>
                        </a:spcAft>
                        <a:buNone/>
                      </a:pPr>
                      <a:r>
                        <a:rPr b="1" lang="en" sz="1300" u="none" cap="none" strike="noStrike">
                          <a:latin typeface="Work Sans"/>
                          <a:ea typeface="Work Sans"/>
                          <a:cs typeface="Work Sans"/>
                          <a:sym typeface="Work Sans"/>
                        </a:rPr>
                        <a:t>Intentional?</a:t>
                      </a:r>
                      <a:endParaRPr b="1"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 sz="1300" u="none" cap="none" strike="noStrike">
                          <a:latin typeface="Work Sans"/>
                          <a:ea typeface="Work Sans"/>
                          <a:cs typeface="Work Sans"/>
                          <a:sym typeface="Work Sans"/>
                        </a:rPr>
                        <a:t>Yes</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 sz="1300" u="none" cap="none" strike="noStrike">
                          <a:latin typeface="Work Sans"/>
                          <a:ea typeface="Work Sans"/>
                          <a:cs typeface="Work Sans"/>
                          <a:sym typeface="Work Sans"/>
                        </a:rPr>
                        <a:t>Yes and No</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 sz="1300" u="none" cap="none" strike="noStrike">
                          <a:latin typeface="Work Sans"/>
                          <a:ea typeface="Work Sans"/>
                          <a:cs typeface="Work Sans"/>
                          <a:sym typeface="Work Sans"/>
                        </a:rPr>
                        <a:t>Yes and No</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375">
                <a:tc>
                  <a:txBody>
                    <a:bodyPr/>
                    <a:lstStyle/>
                    <a:p>
                      <a:pPr indent="0" lvl="0" marL="85725" marR="0" rtl="0" algn="l">
                        <a:lnSpc>
                          <a:spcPct val="100000"/>
                        </a:lnSpc>
                        <a:spcBef>
                          <a:spcPts val="0"/>
                        </a:spcBef>
                        <a:spcAft>
                          <a:spcPts val="0"/>
                        </a:spcAft>
                        <a:buNone/>
                      </a:pPr>
                      <a:r>
                        <a:rPr b="1" lang="en" sz="1300" u="none" cap="none" strike="noStrike">
                          <a:latin typeface="Work Sans"/>
                          <a:ea typeface="Work Sans"/>
                          <a:cs typeface="Work Sans"/>
                          <a:sym typeface="Work Sans"/>
                        </a:rPr>
                        <a:t>Source</a:t>
                      </a:r>
                      <a:endParaRPr b="1"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 sz="1300" u="none" cap="none" strike="noStrike">
                          <a:latin typeface="Work Sans"/>
                          <a:ea typeface="Work Sans"/>
                          <a:cs typeface="Work Sans"/>
                          <a:sym typeface="Work Sans"/>
                        </a:rPr>
                        <a:t>External</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 sz="1300" u="none" cap="none" strike="noStrike">
                          <a:latin typeface="Work Sans"/>
                          <a:ea typeface="Work Sans"/>
                          <a:cs typeface="Work Sans"/>
                          <a:sym typeface="Work Sans"/>
                        </a:rPr>
                        <a:t>Internal</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 sz="1300" u="none" cap="none" strike="noStrike">
                          <a:latin typeface="Work Sans"/>
                          <a:ea typeface="Work Sans"/>
                          <a:cs typeface="Work Sans"/>
                          <a:sym typeface="Work Sans"/>
                        </a:rPr>
                        <a:t>Internal</a:t>
                      </a:r>
                      <a:endParaRPr sz="1300" u="none" cap="none" strike="noStrike">
                        <a:latin typeface="Work Sans"/>
                        <a:ea typeface="Work Sans"/>
                        <a:cs typeface="Work Sans"/>
                        <a:sym typeface="Work Sans"/>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53" name="Google Shape;553;p63"/>
          <p:cNvSpPr txBox="1"/>
          <p:nvPr/>
        </p:nvSpPr>
        <p:spPr>
          <a:xfrm>
            <a:off x="495550" y="3592975"/>
            <a:ext cx="8337600" cy="997800"/>
          </a:xfrm>
          <a:prstGeom prst="rect">
            <a:avLst/>
          </a:prstGeom>
          <a:noFill/>
          <a:ln>
            <a:noFill/>
          </a:ln>
        </p:spPr>
        <p:txBody>
          <a:bodyPr anchorCtr="0" anchor="t" bIns="0" lIns="0" spcFirstLastPara="1" rIns="0" wrap="square" tIns="12700">
            <a:spAutoFit/>
          </a:bodyPr>
          <a:lstStyle/>
          <a:p>
            <a:pPr indent="0" lvl="0" marL="12700" marR="5080" rtl="0" algn="l">
              <a:lnSpc>
                <a:spcPct val="150000"/>
              </a:lnSpc>
              <a:spcBef>
                <a:spcPts val="0"/>
              </a:spcBef>
              <a:spcAft>
                <a:spcPts val="0"/>
              </a:spcAft>
              <a:buNone/>
            </a:pPr>
            <a:r>
              <a:rPr b="1" lang="en" sz="1600">
                <a:solidFill>
                  <a:srgbClr val="595959"/>
                </a:solidFill>
                <a:latin typeface="Work Sans"/>
                <a:ea typeface="Work Sans"/>
                <a:cs typeface="Work Sans"/>
                <a:sym typeface="Work Sans"/>
              </a:rPr>
              <a:t>Synchronous </a:t>
            </a:r>
            <a:r>
              <a:rPr lang="en" sz="1600">
                <a:solidFill>
                  <a:srgbClr val="595959"/>
                </a:solidFill>
                <a:latin typeface="Work Sans"/>
                <a:ea typeface="Work Sans"/>
                <a:cs typeface="Work Sans"/>
                <a:sym typeface="Work Sans"/>
              </a:rPr>
              <a:t>- Occurs at well-deﬁned points in time and in sync with CPU </a:t>
            </a:r>
            <a:endParaRPr sz="1600">
              <a:solidFill>
                <a:srgbClr val="595959"/>
              </a:solidFill>
              <a:latin typeface="Work Sans"/>
              <a:ea typeface="Work Sans"/>
              <a:cs typeface="Work Sans"/>
              <a:sym typeface="Work Sans"/>
            </a:endParaRPr>
          </a:p>
          <a:p>
            <a:pPr indent="0" lvl="0" marL="12700" marR="5080" rtl="0" algn="l">
              <a:lnSpc>
                <a:spcPct val="150000"/>
              </a:lnSpc>
              <a:spcBef>
                <a:spcPts val="0"/>
              </a:spcBef>
              <a:spcAft>
                <a:spcPts val="0"/>
              </a:spcAft>
              <a:buNone/>
            </a:pPr>
            <a:r>
              <a:rPr b="1" lang="en" sz="1600">
                <a:solidFill>
                  <a:srgbClr val="595959"/>
                </a:solidFill>
                <a:latin typeface="Work Sans"/>
                <a:ea typeface="Work Sans"/>
                <a:cs typeface="Work Sans"/>
                <a:sym typeface="Work Sans"/>
              </a:rPr>
              <a:t>Asynchronous </a:t>
            </a:r>
            <a:r>
              <a:rPr lang="en" sz="1600">
                <a:solidFill>
                  <a:srgbClr val="595959"/>
                </a:solidFill>
                <a:latin typeface="Work Sans"/>
                <a:ea typeface="Work Sans"/>
                <a:cs typeface="Work Sans"/>
                <a:sym typeface="Work Sans"/>
              </a:rPr>
              <a:t>- Occurs at random time intervals based on user/device inputs, out-of-sync with CPU</a:t>
            </a:r>
            <a:endParaRPr sz="1600">
              <a:latin typeface="Work Sans"/>
              <a:ea typeface="Work Sans"/>
              <a:cs typeface="Work Sans"/>
              <a:sym typeface="Work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4"/>
          <p:cNvSpPr txBox="1"/>
          <p:nvPr>
            <p:ph type="title"/>
          </p:nvPr>
        </p:nvSpPr>
        <p:spPr>
          <a:xfrm>
            <a:off x="592775" y="436598"/>
            <a:ext cx="65214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t>Program Discontinuities</a:t>
            </a:r>
            <a:endParaRPr/>
          </a:p>
        </p:txBody>
      </p:sp>
      <p:pic>
        <p:nvPicPr>
          <p:cNvPr id="559" name="Google Shape;559;p64"/>
          <p:cNvPicPr preferRelativeResize="0"/>
          <p:nvPr/>
        </p:nvPicPr>
        <p:blipFill rotWithShape="1">
          <a:blip r:embed="rId3">
            <a:alphaModFix/>
          </a:blip>
          <a:srcRect b="0" l="0" r="0" t="0"/>
          <a:stretch/>
        </p:blipFill>
        <p:spPr>
          <a:xfrm>
            <a:off x="3248008" y="3291375"/>
            <a:ext cx="2647976" cy="1468150"/>
          </a:xfrm>
          <a:prstGeom prst="rect">
            <a:avLst/>
          </a:prstGeom>
          <a:noFill/>
          <a:ln>
            <a:noFill/>
          </a:ln>
        </p:spPr>
      </p:pic>
      <p:sp>
        <p:nvSpPr>
          <p:cNvPr id="560" name="Google Shape;560;p64"/>
          <p:cNvSpPr txBox="1"/>
          <p:nvPr/>
        </p:nvSpPr>
        <p:spPr>
          <a:xfrm>
            <a:off x="592775" y="1057225"/>
            <a:ext cx="8028900" cy="2099700"/>
          </a:xfrm>
          <a:prstGeom prst="rect">
            <a:avLst/>
          </a:prstGeom>
          <a:noFill/>
          <a:ln>
            <a:noFill/>
          </a:ln>
        </p:spPr>
        <p:txBody>
          <a:bodyPr anchorCtr="0" anchor="t" bIns="0" lIns="0" spcFirstLastPara="1" rIns="0" wrap="square" tIns="12700">
            <a:spAutoFit/>
          </a:bodyPr>
          <a:lstStyle/>
          <a:p>
            <a:pPr indent="0" lvl="0" marL="12700" marR="149860" rtl="0" algn="l">
              <a:lnSpc>
                <a:spcPct val="114999"/>
              </a:lnSpc>
              <a:spcBef>
                <a:spcPts val="0"/>
              </a:spcBef>
              <a:spcAft>
                <a:spcPts val="0"/>
              </a:spcAft>
              <a:buNone/>
            </a:pPr>
            <a:r>
              <a:rPr lang="en" sz="1600">
                <a:solidFill>
                  <a:srgbClr val="595959"/>
                </a:solidFill>
                <a:latin typeface="Work Sans"/>
                <a:ea typeface="Work Sans"/>
                <a:cs typeface="Work Sans"/>
                <a:sym typeface="Work Sans"/>
              </a:rPr>
              <a:t>Sometimes we must temporarily halt execution to perform some necessary user task. eg: keyboard input</a:t>
            </a:r>
            <a:endParaRPr sz="1600">
              <a:latin typeface="Work Sans"/>
              <a:ea typeface="Work Sans"/>
              <a:cs typeface="Work Sans"/>
              <a:sym typeface="Work Sans"/>
            </a:endParaRPr>
          </a:p>
          <a:p>
            <a:pPr indent="-351790" lvl="0" marL="469900" marR="64768" rtl="0" algn="l">
              <a:lnSpc>
                <a:spcPct val="114999"/>
              </a:lnSpc>
              <a:spcBef>
                <a:spcPts val="1200"/>
              </a:spcBef>
              <a:spcAft>
                <a:spcPts val="0"/>
              </a:spcAft>
              <a:buClr>
                <a:srgbClr val="595959"/>
              </a:buClr>
              <a:buSzPts val="1600"/>
              <a:buFont typeface="Work Sans"/>
              <a:buChar char="●"/>
            </a:pPr>
            <a:r>
              <a:rPr b="1" lang="en" sz="1600">
                <a:solidFill>
                  <a:srgbClr val="595959"/>
                </a:solidFill>
                <a:latin typeface="Work Sans"/>
                <a:ea typeface="Work Sans"/>
                <a:cs typeface="Work Sans"/>
                <a:sym typeface="Work Sans"/>
              </a:rPr>
              <a:t>Analogy:</a:t>
            </a:r>
            <a:r>
              <a:rPr lang="en" sz="1600">
                <a:solidFill>
                  <a:srgbClr val="595959"/>
                </a:solidFill>
                <a:latin typeface="Work Sans"/>
                <a:ea typeface="Work Sans"/>
                <a:cs typeface="Work Sans"/>
                <a:sym typeface="Work Sans"/>
              </a:rPr>
              <a:t> Teacher stopping lecture to answer a student’s question.</a:t>
            </a:r>
            <a:endParaRPr sz="1600">
              <a:latin typeface="Work Sans"/>
              <a:ea typeface="Work Sans"/>
              <a:cs typeface="Work Sans"/>
              <a:sym typeface="Work Sans"/>
            </a:endParaRPr>
          </a:p>
          <a:p>
            <a:pPr indent="0" lvl="0" marL="12700" rtl="0" algn="l">
              <a:lnSpc>
                <a:spcPct val="100000"/>
              </a:lnSpc>
              <a:spcBef>
                <a:spcPts val="1485"/>
              </a:spcBef>
              <a:spcAft>
                <a:spcPts val="0"/>
              </a:spcAft>
              <a:buNone/>
            </a:pPr>
            <a:r>
              <a:rPr lang="en" sz="1600">
                <a:solidFill>
                  <a:srgbClr val="595959"/>
                </a:solidFill>
                <a:latin typeface="Work Sans"/>
                <a:ea typeface="Work Sans"/>
                <a:cs typeface="Work Sans"/>
                <a:sym typeface="Work Sans"/>
              </a:rPr>
              <a:t>Need to be able to seamlessly exit and</a:t>
            </a:r>
            <a:r>
              <a:rPr lang="en" sz="1600">
                <a:latin typeface="Work Sans"/>
                <a:ea typeface="Work Sans"/>
                <a:cs typeface="Work Sans"/>
                <a:sym typeface="Work Sans"/>
              </a:rPr>
              <a:t> </a:t>
            </a:r>
            <a:r>
              <a:rPr lang="en" sz="1600">
                <a:solidFill>
                  <a:srgbClr val="595959"/>
                </a:solidFill>
                <a:latin typeface="Work Sans"/>
                <a:ea typeface="Work Sans"/>
                <a:cs typeface="Work Sans"/>
                <a:sym typeface="Work Sans"/>
              </a:rPr>
              <a:t>re-enter a program without affecting its ﬂow.</a:t>
            </a:r>
            <a:endParaRPr sz="1600">
              <a:latin typeface="Work Sans"/>
              <a:ea typeface="Work Sans"/>
              <a:cs typeface="Work Sans"/>
              <a:sym typeface="Work Sans"/>
            </a:endParaRPr>
          </a:p>
          <a:p>
            <a:pPr indent="-351790" lvl="0" marL="469900" marR="5080" rtl="0" algn="l">
              <a:lnSpc>
                <a:spcPct val="114999"/>
              </a:lnSpc>
              <a:spcBef>
                <a:spcPts val="1200"/>
              </a:spcBef>
              <a:spcAft>
                <a:spcPts val="0"/>
              </a:spcAft>
              <a:buClr>
                <a:srgbClr val="595959"/>
              </a:buClr>
              <a:buSzPts val="1600"/>
              <a:buFont typeface="Work Sans"/>
              <a:buChar char="●"/>
            </a:pPr>
            <a:r>
              <a:rPr b="1" lang="en" sz="1600">
                <a:solidFill>
                  <a:srgbClr val="595959"/>
                </a:solidFill>
                <a:latin typeface="Work Sans"/>
                <a:ea typeface="Work Sans"/>
                <a:cs typeface="Work Sans"/>
                <a:sym typeface="Work Sans"/>
              </a:rPr>
              <a:t>Analogy:</a:t>
            </a:r>
            <a:r>
              <a:rPr lang="en" sz="1600">
                <a:solidFill>
                  <a:srgbClr val="595959"/>
                </a:solidFill>
                <a:latin typeface="Work Sans"/>
                <a:ea typeface="Work Sans"/>
                <a:cs typeface="Work Sans"/>
                <a:sym typeface="Work Sans"/>
              </a:rPr>
              <a:t> Teacher resumes lecture after answering the question.</a:t>
            </a:r>
            <a:endParaRPr sz="1600">
              <a:latin typeface="Work Sans"/>
              <a:ea typeface="Work Sans"/>
              <a:cs typeface="Work Sans"/>
              <a:sym typeface="Work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5"/>
          <p:cNvSpPr txBox="1"/>
          <p:nvPr>
            <p:ph type="title"/>
          </p:nvPr>
        </p:nvSpPr>
        <p:spPr>
          <a:xfrm>
            <a:off x="592775" y="436598"/>
            <a:ext cx="4821000" cy="4002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Clr>
                <a:schemeClr val="dk1"/>
              </a:buClr>
              <a:buFont typeface="Arial"/>
              <a:buNone/>
            </a:pPr>
            <a:r>
              <a:rPr b="1" lang="en">
                <a:solidFill>
                  <a:srgbClr val="3C78D8"/>
                </a:solidFill>
                <a:latin typeface="Work Sans"/>
                <a:ea typeface="Work Sans"/>
                <a:cs typeface="Work Sans"/>
                <a:sym typeface="Work Sans"/>
              </a:rPr>
              <a:t>Exercise: </a:t>
            </a:r>
            <a:r>
              <a:rPr lang="en">
                <a:solidFill>
                  <a:srgbClr val="000000"/>
                </a:solidFill>
                <a:latin typeface="Work Sans"/>
                <a:ea typeface="Work Sans"/>
                <a:cs typeface="Work Sans"/>
                <a:sym typeface="Work Sans"/>
              </a:rPr>
              <a:t>Which is which?</a:t>
            </a:r>
            <a:endParaRPr>
              <a:solidFill>
                <a:srgbClr val="000000"/>
              </a:solidFill>
              <a:latin typeface="Work Sans"/>
              <a:ea typeface="Work Sans"/>
              <a:cs typeface="Work Sans"/>
              <a:sym typeface="Work Sans"/>
            </a:endParaRPr>
          </a:p>
        </p:txBody>
      </p:sp>
      <p:sp>
        <p:nvSpPr>
          <p:cNvPr id="566" name="Google Shape;566;p65"/>
          <p:cNvSpPr txBox="1"/>
          <p:nvPr/>
        </p:nvSpPr>
        <p:spPr>
          <a:xfrm>
            <a:off x="592775" y="1092780"/>
            <a:ext cx="54807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800">
                <a:solidFill>
                  <a:srgbClr val="595959"/>
                </a:solidFill>
                <a:latin typeface="Work Sans"/>
                <a:ea typeface="Work Sans"/>
                <a:cs typeface="Work Sans"/>
                <a:sym typeface="Work Sans"/>
              </a:rPr>
              <a:t>Identify the following as interrupts, traps, or exceptions</a:t>
            </a:r>
            <a:endParaRPr sz="1800">
              <a:latin typeface="Work Sans"/>
              <a:ea typeface="Work Sans"/>
              <a:cs typeface="Work Sans"/>
              <a:sym typeface="Work Sans"/>
            </a:endParaRPr>
          </a:p>
        </p:txBody>
      </p:sp>
      <p:pic>
        <p:nvPicPr>
          <p:cNvPr id="567" name="Google Shape;567;p65"/>
          <p:cNvPicPr preferRelativeResize="0"/>
          <p:nvPr/>
        </p:nvPicPr>
        <p:blipFill rotWithShape="1">
          <a:blip r:embed="rId3">
            <a:alphaModFix/>
          </a:blip>
          <a:srcRect b="0" l="0" r="0" t="0"/>
          <a:stretch/>
        </p:blipFill>
        <p:spPr>
          <a:xfrm>
            <a:off x="542605" y="2044137"/>
            <a:ext cx="1507420" cy="648126"/>
          </a:xfrm>
          <a:prstGeom prst="rect">
            <a:avLst/>
          </a:prstGeom>
          <a:noFill/>
          <a:ln>
            <a:noFill/>
          </a:ln>
        </p:spPr>
      </p:pic>
      <p:sp>
        <p:nvSpPr>
          <p:cNvPr id="568" name="Google Shape;568;p65"/>
          <p:cNvSpPr txBox="1"/>
          <p:nvPr/>
        </p:nvSpPr>
        <p:spPr>
          <a:xfrm>
            <a:off x="3930350" y="4129196"/>
            <a:ext cx="1214100" cy="4131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en" sz="1300">
                <a:latin typeface="Courier New"/>
                <a:ea typeface="Courier New"/>
                <a:cs typeface="Courier New"/>
                <a:sym typeface="Courier New"/>
              </a:rPr>
              <a:t>System call</a:t>
            </a:r>
            <a:endParaRPr sz="1300">
              <a:latin typeface="Courier New"/>
              <a:ea typeface="Courier New"/>
              <a:cs typeface="Courier New"/>
              <a:sym typeface="Courier New"/>
            </a:endParaRPr>
          </a:p>
          <a:p>
            <a:pPr indent="0" lvl="0" marL="0" marR="14603" rtl="0" algn="ctr">
              <a:lnSpc>
                <a:spcPct val="100000"/>
              </a:lnSpc>
              <a:spcBef>
                <a:spcPts val="0"/>
              </a:spcBef>
              <a:spcAft>
                <a:spcPts val="0"/>
              </a:spcAft>
              <a:buNone/>
            </a:pPr>
            <a:r>
              <a:t/>
            </a:r>
            <a:endParaRPr sz="1300">
              <a:latin typeface="Courier New"/>
              <a:ea typeface="Courier New"/>
              <a:cs typeface="Courier New"/>
              <a:sym typeface="Courier New"/>
            </a:endParaRPr>
          </a:p>
        </p:txBody>
      </p:sp>
      <p:sp>
        <p:nvSpPr>
          <p:cNvPr id="569" name="Google Shape;569;p65"/>
          <p:cNvSpPr txBox="1"/>
          <p:nvPr/>
        </p:nvSpPr>
        <p:spPr>
          <a:xfrm>
            <a:off x="3979857" y="3392684"/>
            <a:ext cx="1115100" cy="413100"/>
          </a:xfrm>
          <a:prstGeom prst="rect">
            <a:avLst/>
          </a:prstGeom>
          <a:noFill/>
          <a:ln>
            <a:noFill/>
          </a:ln>
        </p:spPr>
        <p:txBody>
          <a:bodyPr anchorCtr="0" anchor="t" bIns="0" lIns="0" spcFirstLastPara="1" rIns="0" wrap="square" tIns="12700">
            <a:spAutoFit/>
          </a:bodyPr>
          <a:lstStyle/>
          <a:p>
            <a:pPr indent="0" lvl="0" marL="16510" rtl="0" algn="ctr">
              <a:lnSpc>
                <a:spcPct val="100000"/>
              </a:lnSpc>
              <a:spcBef>
                <a:spcPts val="0"/>
              </a:spcBef>
              <a:spcAft>
                <a:spcPts val="0"/>
              </a:spcAft>
              <a:buNone/>
            </a:pPr>
            <a:r>
              <a:rPr lang="en" sz="1300">
                <a:latin typeface="Courier New"/>
                <a:ea typeface="Courier New"/>
                <a:cs typeface="Courier New"/>
                <a:sym typeface="Courier New"/>
              </a:rPr>
              <a:t>Segfault</a:t>
            </a:r>
            <a:endParaRPr sz="1300">
              <a:latin typeface="Courier New"/>
              <a:ea typeface="Courier New"/>
              <a:cs typeface="Courier New"/>
              <a:sym typeface="Courier New"/>
            </a:endParaRPr>
          </a:p>
          <a:p>
            <a:pPr indent="0" lvl="0" marL="0" rtl="0" algn="ctr">
              <a:lnSpc>
                <a:spcPct val="100000"/>
              </a:lnSpc>
              <a:spcBef>
                <a:spcPts val="0"/>
              </a:spcBef>
              <a:spcAft>
                <a:spcPts val="0"/>
              </a:spcAft>
              <a:buNone/>
            </a:pPr>
            <a:r>
              <a:t/>
            </a:r>
            <a:endParaRPr sz="1300">
              <a:latin typeface="Courier New"/>
              <a:ea typeface="Courier New"/>
              <a:cs typeface="Courier New"/>
              <a:sym typeface="Courier New"/>
            </a:endParaRPr>
          </a:p>
        </p:txBody>
      </p:sp>
      <p:sp>
        <p:nvSpPr>
          <p:cNvPr id="570" name="Google Shape;570;p65"/>
          <p:cNvSpPr txBox="1"/>
          <p:nvPr/>
        </p:nvSpPr>
        <p:spPr>
          <a:xfrm>
            <a:off x="6913661" y="3129509"/>
            <a:ext cx="1709400" cy="4131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en" sz="1300">
                <a:latin typeface="Courier New"/>
                <a:ea typeface="Courier New"/>
                <a:cs typeface="Courier New"/>
                <a:sym typeface="Courier New"/>
              </a:rPr>
              <a:t>memory allocation</a:t>
            </a:r>
            <a:endParaRPr sz="1300">
              <a:latin typeface="Courier New"/>
              <a:ea typeface="Courier New"/>
              <a:cs typeface="Courier New"/>
              <a:sym typeface="Courier New"/>
            </a:endParaRPr>
          </a:p>
          <a:p>
            <a:pPr indent="0" lvl="0" marL="0" marR="24130" rtl="0" algn="ctr">
              <a:lnSpc>
                <a:spcPct val="100000"/>
              </a:lnSpc>
              <a:spcBef>
                <a:spcPts val="0"/>
              </a:spcBef>
              <a:spcAft>
                <a:spcPts val="0"/>
              </a:spcAft>
              <a:buNone/>
            </a:pPr>
            <a:r>
              <a:t/>
            </a:r>
            <a:endParaRPr sz="1300">
              <a:latin typeface="Courier New"/>
              <a:ea typeface="Courier New"/>
              <a:cs typeface="Courier New"/>
              <a:sym typeface="Courier New"/>
            </a:endParaRPr>
          </a:p>
        </p:txBody>
      </p:sp>
      <p:sp>
        <p:nvSpPr>
          <p:cNvPr id="571" name="Google Shape;571;p65"/>
          <p:cNvSpPr txBox="1"/>
          <p:nvPr/>
        </p:nvSpPr>
        <p:spPr>
          <a:xfrm>
            <a:off x="7111799" y="2210834"/>
            <a:ext cx="13131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300">
                <a:latin typeface="Courier New"/>
                <a:ea typeface="Courier New"/>
                <a:cs typeface="Courier New"/>
                <a:sym typeface="Courier New"/>
              </a:rPr>
              <a:t>int x = 10/0;</a:t>
            </a:r>
            <a:endParaRPr sz="1300">
              <a:latin typeface="Courier New"/>
              <a:ea typeface="Courier New"/>
              <a:cs typeface="Courier New"/>
              <a:sym typeface="Courier New"/>
            </a:endParaRPr>
          </a:p>
          <a:p>
            <a:pPr indent="0" lvl="0" marL="12700" rtl="0" algn="l">
              <a:lnSpc>
                <a:spcPct val="100000"/>
              </a:lnSpc>
              <a:spcBef>
                <a:spcPts val="0"/>
              </a:spcBef>
              <a:spcAft>
                <a:spcPts val="0"/>
              </a:spcAft>
              <a:buNone/>
            </a:pPr>
            <a:r>
              <a:t/>
            </a:r>
            <a:endParaRPr sz="1300">
              <a:latin typeface="Courier New"/>
              <a:ea typeface="Courier New"/>
              <a:cs typeface="Courier New"/>
              <a:sym typeface="Courier New"/>
            </a:endParaRPr>
          </a:p>
        </p:txBody>
      </p:sp>
      <p:pic>
        <p:nvPicPr>
          <p:cNvPr id="572" name="Google Shape;572;p65"/>
          <p:cNvPicPr preferRelativeResize="0"/>
          <p:nvPr/>
        </p:nvPicPr>
        <p:blipFill rotWithShape="1">
          <a:blip r:embed="rId4">
            <a:alphaModFix/>
          </a:blip>
          <a:srcRect b="0" l="0" r="0" t="0"/>
          <a:stretch/>
        </p:blipFill>
        <p:spPr>
          <a:xfrm>
            <a:off x="393500" y="3289625"/>
            <a:ext cx="1656525" cy="927654"/>
          </a:xfrm>
          <a:prstGeom prst="rect">
            <a:avLst/>
          </a:prstGeom>
          <a:noFill/>
          <a:ln>
            <a:noFill/>
          </a:ln>
        </p:spPr>
      </p:pic>
      <p:pic>
        <p:nvPicPr>
          <p:cNvPr id="573" name="Google Shape;573;p65"/>
          <p:cNvPicPr preferRelativeResize="0"/>
          <p:nvPr/>
        </p:nvPicPr>
        <p:blipFill rotWithShape="1">
          <a:blip r:embed="rId5">
            <a:alphaModFix/>
          </a:blip>
          <a:srcRect b="0" l="0" r="0" t="0"/>
          <a:stretch/>
        </p:blipFill>
        <p:spPr>
          <a:xfrm>
            <a:off x="4102585" y="1616974"/>
            <a:ext cx="869642" cy="1006954"/>
          </a:xfrm>
          <a:prstGeom prst="rect">
            <a:avLst/>
          </a:prstGeom>
          <a:noFill/>
          <a:ln>
            <a:noFill/>
          </a:ln>
        </p:spPr>
      </p:pic>
      <p:sp>
        <p:nvSpPr>
          <p:cNvPr id="574" name="Google Shape;574;p65"/>
          <p:cNvSpPr txBox="1"/>
          <p:nvPr/>
        </p:nvSpPr>
        <p:spPr>
          <a:xfrm>
            <a:off x="3312952" y="2685788"/>
            <a:ext cx="2448900" cy="443700"/>
          </a:xfrm>
          <a:prstGeom prst="rect">
            <a:avLst/>
          </a:prstGeom>
          <a:noFill/>
          <a:ln>
            <a:noFill/>
          </a:ln>
        </p:spPr>
        <p:txBody>
          <a:bodyPr anchorCtr="0" anchor="t" bIns="0" lIns="0" spcFirstLastPara="1" rIns="0" wrap="square" tIns="12700">
            <a:spAutoFit/>
          </a:bodyPr>
          <a:lstStyle/>
          <a:p>
            <a:pPr indent="0" lvl="0" marL="12700" marR="5080" rtl="0" algn="ctr">
              <a:lnSpc>
                <a:spcPct val="100000"/>
              </a:lnSpc>
              <a:spcBef>
                <a:spcPts val="0"/>
              </a:spcBef>
              <a:spcAft>
                <a:spcPts val="0"/>
              </a:spcAft>
              <a:buNone/>
            </a:pPr>
            <a:r>
              <a:rPr lang="en" sz="1400">
                <a:latin typeface="Courier New"/>
                <a:ea typeface="Courier New"/>
                <a:cs typeface="Courier New"/>
                <a:sym typeface="Courier New"/>
              </a:rPr>
              <a:t>(stack overflow</a:t>
            </a:r>
            <a:r>
              <a:rPr lang="en">
                <a:latin typeface="Courier New"/>
                <a:ea typeface="Courier New"/>
                <a:cs typeface="Courier New"/>
                <a:sym typeface="Courier New"/>
              </a:rPr>
              <a:t> </a:t>
            </a:r>
            <a:r>
              <a:rPr lang="en" sz="1400">
                <a:latin typeface="Courier New"/>
                <a:ea typeface="Courier New"/>
                <a:cs typeface="Courier New"/>
                <a:sym typeface="Courier New"/>
              </a:rPr>
              <a:t>error)</a:t>
            </a:r>
            <a:endParaRPr sz="1400">
              <a:latin typeface="Courier New"/>
              <a:ea typeface="Courier New"/>
              <a:cs typeface="Courier New"/>
              <a:sym typeface="Courier New"/>
            </a:endParaRPr>
          </a:p>
          <a:p>
            <a:pPr indent="0" lvl="0" marL="12700" rtl="0" algn="ctr">
              <a:lnSpc>
                <a:spcPct val="100000"/>
              </a:lnSpc>
              <a:spcBef>
                <a:spcPts val="0"/>
              </a:spcBef>
              <a:spcAft>
                <a:spcPts val="0"/>
              </a:spcAft>
              <a:buNone/>
            </a:pPr>
            <a:r>
              <a:t/>
            </a:r>
            <a:endParaRPr sz="1400">
              <a:latin typeface="Courier New"/>
              <a:ea typeface="Courier New"/>
              <a:cs typeface="Courier New"/>
              <a:sym typeface="Courier New"/>
            </a:endParaRPr>
          </a:p>
        </p:txBody>
      </p:sp>
      <p:sp>
        <p:nvSpPr>
          <p:cNvPr id="575" name="Google Shape;575;p65"/>
          <p:cNvSpPr txBox="1"/>
          <p:nvPr/>
        </p:nvSpPr>
        <p:spPr>
          <a:xfrm>
            <a:off x="7188601" y="3929100"/>
            <a:ext cx="1159500" cy="613200"/>
          </a:xfrm>
          <a:prstGeom prst="rect">
            <a:avLst/>
          </a:prstGeom>
          <a:noFill/>
          <a:ln>
            <a:noFill/>
          </a:ln>
        </p:spPr>
        <p:txBody>
          <a:bodyPr anchorCtr="0" anchor="t" bIns="0" lIns="0" spcFirstLastPara="1" rIns="0" wrap="square" tIns="12700">
            <a:spAutoFit/>
          </a:bodyPr>
          <a:lstStyle/>
          <a:p>
            <a:pPr indent="0" lvl="0" marL="12065" marR="5080" rtl="0" algn="ctr">
              <a:lnSpc>
                <a:spcPct val="100000"/>
              </a:lnSpc>
              <a:spcBef>
                <a:spcPts val="0"/>
              </a:spcBef>
              <a:spcAft>
                <a:spcPts val="0"/>
              </a:spcAft>
              <a:buNone/>
            </a:pPr>
            <a:r>
              <a:rPr lang="en" sz="1300">
                <a:latin typeface="Courier New"/>
                <a:ea typeface="Courier New"/>
                <a:cs typeface="Courier New"/>
                <a:sym typeface="Courier New"/>
              </a:rPr>
              <a:t>Force quit program</a:t>
            </a:r>
            <a:endParaRPr sz="1300">
              <a:latin typeface="Courier New"/>
              <a:ea typeface="Courier New"/>
              <a:cs typeface="Courier New"/>
              <a:sym typeface="Courier New"/>
            </a:endParaRPr>
          </a:p>
          <a:p>
            <a:pPr indent="0" lvl="0" marL="0" marR="10795" rtl="0" algn="l">
              <a:lnSpc>
                <a:spcPct val="100000"/>
              </a:lnSpc>
              <a:spcBef>
                <a:spcPts val="0"/>
              </a:spcBef>
              <a:spcAft>
                <a:spcPts val="0"/>
              </a:spcAft>
              <a:buNone/>
            </a:pPr>
            <a:r>
              <a:t/>
            </a:r>
            <a:endParaRPr sz="1300">
              <a:latin typeface="Courier New"/>
              <a:ea typeface="Courier New"/>
              <a:cs typeface="Courier New"/>
              <a:sym typeface="Courier New"/>
            </a:endParaRPr>
          </a:p>
        </p:txBody>
      </p:sp>
      <p:sp>
        <p:nvSpPr>
          <p:cNvPr id="576" name="Google Shape;576;p65"/>
          <p:cNvSpPr txBox="1"/>
          <p:nvPr/>
        </p:nvSpPr>
        <p:spPr>
          <a:xfrm>
            <a:off x="542600" y="1814434"/>
            <a:ext cx="1115100" cy="213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1300">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6"/>
          <p:cNvSpPr txBox="1"/>
          <p:nvPr>
            <p:ph type="title"/>
          </p:nvPr>
        </p:nvSpPr>
        <p:spPr>
          <a:xfrm>
            <a:off x="592775" y="436598"/>
            <a:ext cx="4821000" cy="4002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Clr>
                <a:schemeClr val="dk1"/>
              </a:buClr>
              <a:buFont typeface="Arial"/>
              <a:buNone/>
            </a:pPr>
            <a:r>
              <a:rPr b="1" lang="en">
                <a:solidFill>
                  <a:srgbClr val="3C78D8"/>
                </a:solidFill>
                <a:latin typeface="Work Sans"/>
                <a:ea typeface="Work Sans"/>
                <a:cs typeface="Work Sans"/>
                <a:sym typeface="Work Sans"/>
              </a:rPr>
              <a:t>Solution</a:t>
            </a:r>
            <a:r>
              <a:rPr b="1" lang="en">
                <a:solidFill>
                  <a:srgbClr val="3C78D8"/>
                </a:solidFill>
                <a:latin typeface="Work Sans"/>
                <a:ea typeface="Work Sans"/>
                <a:cs typeface="Work Sans"/>
                <a:sym typeface="Work Sans"/>
              </a:rPr>
              <a:t>:</a:t>
            </a:r>
            <a:r>
              <a:rPr b="1" lang="en">
                <a:solidFill>
                  <a:srgbClr val="3C78D8"/>
                </a:solidFill>
                <a:latin typeface="Work Sans"/>
                <a:ea typeface="Work Sans"/>
                <a:cs typeface="Work Sans"/>
                <a:sym typeface="Work Sans"/>
              </a:rPr>
              <a:t> </a:t>
            </a:r>
            <a:r>
              <a:rPr lang="en">
                <a:solidFill>
                  <a:srgbClr val="000000"/>
                </a:solidFill>
                <a:latin typeface="Work Sans"/>
                <a:ea typeface="Work Sans"/>
                <a:cs typeface="Work Sans"/>
                <a:sym typeface="Work Sans"/>
              </a:rPr>
              <a:t>Which is which?</a:t>
            </a:r>
            <a:endParaRPr>
              <a:solidFill>
                <a:srgbClr val="000000"/>
              </a:solidFill>
              <a:latin typeface="Work Sans"/>
              <a:ea typeface="Work Sans"/>
              <a:cs typeface="Work Sans"/>
              <a:sym typeface="Work Sans"/>
            </a:endParaRPr>
          </a:p>
        </p:txBody>
      </p:sp>
      <p:sp>
        <p:nvSpPr>
          <p:cNvPr id="582" name="Google Shape;582;p66"/>
          <p:cNvSpPr txBox="1"/>
          <p:nvPr/>
        </p:nvSpPr>
        <p:spPr>
          <a:xfrm>
            <a:off x="592775" y="1092780"/>
            <a:ext cx="54807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800">
                <a:solidFill>
                  <a:srgbClr val="595959"/>
                </a:solidFill>
                <a:latin typeface="Work Sans"/>
                <a:ea typeface="Work Sans"/>
                <a:cs typeface="Work Sans"/>
                <a:sym typeface="Work Sans"/>
              </a:rPr>
              <a:t>Identify the following as interrupts, traps, or exceptions</a:t>
            </a:r>
            <a:endParaRPr sz="1800">
              <a:latin typeface="Work Sans"/>
              <a:ea typeface="Work Sans"/>
              <a:cs typeface="Work Sans"/>
              <a:sym typeface="Work Sans"/>
            </a:endParaRPr>
          </a:p>
        </p:txBody>
      </p:sp>
      <p:pic>
        <p:nvPicPr>
          <p:cNvPr id="583" name="Google Shape;583;p66"/>
          <p:cNvPicPr preferRelativeResize="0"/>
          <p:nvPr/>
        </p:nvPicPr>
        <p:blipFill rotWithShape="1">
          <a:blip r:embed="rId3">
            <a:alphaModFix/>
          </a:blip>
          <a:srcRect b="0" l="0" r="0" t="0"/>
          <a:stretch/>
        </p:blipFill>
        <p:spPr>
          <a:xfrm>
            <a:off x="542605" y="2044137"/>
            <a:ext cx="1507420" cy="648126"/>
          </a:xfrm>
          <a:prstGeom prst="rect">
            <a:avLst/>
          </a:prstGeom>
          <a:noFill/>
          <a:ln>
            <a:noFill/>
          </a:ln>
        </p:spPr>
      </p:pic>
      <p:sp>
        <p:nvSpPr>
          <p:cNvPr id="584" name="Google Shape;584;p66"/>
          <p:cNvSpPr txBox="1"/>
          <p:nvPr/>
        </p:nvSpPr>
        <p:spPr>
          <a:xfrm>
            <a:off x="3930350" y="4129196"/>
            <a:ext cx="1214100" cy="4131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en" sz="1300">
                <a:latin typeface="Courier New"/>
                <a:ea typeface="Courier New"/>
                <a:cs typeface="Courier New"/>
                <a:sym typeface="Courier New"/>
              </a:rPr>
              <a:t>System call</a:t>
            </a:r>
            <a:endParaRPr sz="1300">
              <a:latin typeface="Courier New"/>
              <a:ea typeface="Courier New"/>
              <a:cs typeface="Courier New"/>
              <a:sym typeface="Courier New"/>
            </a:endParaRPr>
          </a:p>
          <a:p>
            <a:pPr indent="0" lvl="0" marL="0" marR="14603" rtl="0" algn="ctr">
              <a:lnSpc>
                <a:spcPct val="100000"/>
              </a:lnSpc>
              <a:spcBef>
                <a:spcPts val="0"/>
              </a:spcBef>
              <a:spcAft>
                <a:spcPts val="0"/>
              </a:spcAft>
              <a:buNone/>
            </a:pPr>
            <a:r>
              <a:rPr b="1" lang="en" sz="1300">
                <a:latin typeface="Courier New"/>
                <a:ea typeface="Courier New"/>
                <a:cs typeface="Courier New"/>
                <a:sym typeface="Courier New"/>
              </a:rPr>
              <a:t>&lt;trap&gt;</a:t>
            </a:r>
            <a:endParaRPr sz="1300">
              <a:latin typeface="Courier New"/>
              <a:ea typeface="Courier New"/>
              <a:cs typeface="Courier New"/>
              <a:sym typeface="Courier New"/>
            </a:endParaRPr>
          </a:p>
        </p:txBody>
      </p:sp>
      <p:sp>
        <p:nvSpPr>
          <p:cNvPr id="585" name="Google Shape;585;p66"/>
          <p:cNvSpPr txBox="1"/>
          <p:nvPr/>
        </p:nvSpPr>
        <p:spPr>
          <a:xfrm>
            <a:off x="3979857" y="3392684"/>
            <a:ext cx="1115100" cy="413100"/>
          </a:xfrm>
          <a:prstGeom prst="rect">
            <a:avLst/>
          </a:prstGeom>
          <a:noFill/>
          <a:ln>
            <a:noFill/>
          </a:ln>
        </p:spPr>
        <p:txBody>
          <a:bodyPr anchorCtr="0" anchor="t" bIns="0" lIns="0" spcFirstLastPara="1" rIns="0" wrap="square" tIns="12700">
            <a:spAutoFit/>
          </a:bodyPr>
          <a:lstStyle/>
          <a:p>
            <a:pPr indent="0" lvl="0" marL="16510" rtl="0" algn="ctr">
              <a:lnSpc>
                <a:spcPct val="100000"/>
              </a:lnSpc>
              <a:spcBef>
                <a:spcPts val="0"/>
              </a:spcBef>
              <a:spcAft>
                <a:spcPts val="0"/>
              </a:spcAft>
              <a:buNone/>
            </a:pPr>
            <a:r>
              <a:rPr lang="en" sz="1300">
                <a:latin typeface="Courier New"/>
                <a:ea typeface="Courier New"/>
                <a:cs typeface="Courier New"/>
                <a:sym typeface="Courier New"/>
              </a:rPr>
              <a:t>Segfault</a:t>
            </a:r>
            <a:endParaRPr sz="1300">
              <a:latin typeface="Courier New"/>
              <a:ea typeface="Courier New"/>
              <a:cs typeface="Courier New"/>
              <a:sym typeface="Courier New"/>
            </a:endParaRPr>
          </a:p>
          <a:p>
            <a:pPr indent="0" lvl="0" marL="0" rtl="0" algn="ctr">
              <a:lnSpc>
                <a:spcPct val="100000"/>
              </a:lnSpc>
              <a:spcBef>
                <a:spcPts val="0"/>
              </a:spcBef>
              <a:spcAft>
                <a:spcPts val="0"/>
              </a:spcAft>
              <a:buNone/>
            </a:pPr>
            <a:r>
              <a:rPr b="1" lang="en" sz="1300">
                <a:latin typeface="Courier New"/>
                <a:ea typeface="Courier New"/>
                <a:cs typeface="Courier New"/>
                <a:sym typeface="Courier New"/>
              </a:rPr>
              <a:t>&lt;exception&gt;</a:t>
            </a:r>
            <a:endParaRPr sz="1300">
              <a:latin typeface="Courier New"/>
              <a:ea typeface="Courier New"/>
              <a:cs typeface="Courier New"/>
              <a:sym typeface="Courier New"/>
            </a:endParaRPr>
          </a:p>
        </p:txBody>
      </p:sp>
      <p:sp>
        <p:nvSpPr>
          <p:cNvPr id="586" name="Google Shape;586;p66"/>
          <p:cNvSpPr txBox="1"/>
          <p:nvPr/>
        </p:nvSpPr>
        <p:spPr>
          <a:xfrm>
            <a:off x="6913661" y="3129509"/>
            <a:ext cx="1709400" cy="41310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None/>
            </a:pPr>
            <a:r>
              <a:rPr lang="en" sz="1300">
                <a:latin typeface="Courier New"/>
                <a:ea typeface="Courier New"/>
                <a:cs typeface="Courier New"/>
                <a:sym typeface="Courier New"/>
              </a:rPr>
              <a:t>memory allocation</a:t>
            </a:r>
            <a:endParaRPr sz="1300">
              <a:latin typeface="Courier New"/>
              <a:ea typeface="Courier New"/>
              <a:cs typeface="Courier New"/>
              <a:sym typeface="Courier New"/>
            </a:endParaRPr>
          </a:p>
          <a:p>
            <a:pPr indent="0" lvl="0" marL="0" marR="24130" rtl="0" algn="ctr">
              <a:lnSpc>
                <a:spcPct val="100000"/>
              </a:lnSpc>
              <a:spcBef>
                <a:spcPts val="0"/>
              </a:spcBef>
              <a:spcAft>
                <a:spcPts val="0"/>
              </a:spcAft>
              <a:buNone/>
            </a:pPr>
            <a:r>
              <a:rPr b="1" lang="en" sz="1300">
                <a:latin typeface="Courier New"/>
                <a:ea typeface="Courier New"/>
                <a:cs typeface="Courier New"/>
                <a:sym typeface="Courier New"/>
              </a:rPr>
              <a:t>&lt;trap&gt;</a:t>
            </a:r>
            <a:endParaRPr sz="1300">
              <a:latin typeface="Courier New"/>
              <a:ea typeface="Courier New"/>
              <a:cs typeface="Courier New"/>
              <a:sym typeface="Courier New"/>
            </a:endParaRPr>
          </a:p>
        </p:txBody>
      </p:sp>
      <p:sp>
        <p:nvSpPr>
          <p:cNvPr id="587" name="Google Shape;587;p66"/>
          <p:cNvSpPr txBox="1"/>
          <p:nvPr/>
        </p:nvSpPr>
        <p:spPr>
          <a:xfrm>
            <a:off x="7111799" y="2210834"/>
            <a:ext cx="13131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300">
                <a:latin typeface="Courier New"/>
                <a:ea typeface="Courier New"/>
                <a:cs typeface="Courier New"/>
                <a:sym typeface="Courier New"/>
              </a:rPr>
              <a:t>int x = 10/0;</a:t>
            </a:r>
            <a:endParaRPr sz="1300">
              <a:latin typeface="Courier New"/>
              <a:ea typeface="Courier New"/>
              <a:cs typeface="Courier New"/>
              <a:sym typeface="Courier New"/>
            </a:endParaRPr>
          </a:p>
          <a:p>
            <a:pPr indent="0" lvl="0" marL="12700" rtl="0" algn="l">
              <a:lnSpc>
                <a:spcPct val="100000"/>
              </a:lnSpc>
              <a:spcBef>
                <a:spcPts val="0"/>
              </a:spcBef>
              <a:spcAft>
                <a:spcPts val="0"/>
              </a:spcAft>
              <a:buNone/>
            </a:pPr>
            <a:r>
              <a:rPr b="1" lang="en" sz="1300">
                <a:latin typeface="Courier New"/>
                <a:ea typeface="Courier New"/>
                <a:cs typeface="Courier New"/>
                <a:sym typeface="Courier New"/>
              </a:rPr>
              <a:t>&lt;exception&gt;</a:t>
            </a:r>
            <a:endParaRPr sz="1300">
              <a:latin typeface="Courier New"/>
              <a:ea typeface="Courier New"/>
              <a:cs typeface="Courier New"/>
              <a:sym typeface="Courier New"/>
            </a:endParaRPr>
          </a:p>
        </p:txBody>
      </p:sp>
      <p:pic>
        <p:nvPicPr>
          <p:cNvPr id="588" name="Google Shape;588;p66"/>
          <p:cNvPicPr preferRelativeResize="0"/>
          <p:nvPr/>
        </p:nvPicPr>
        <p:blipFill rotWithShape="1">
          <a:blip r:embed="rId4">
            <a:alphaModFix/>
          </a:blip>
          <a:srcRect b="0" l="0" r="0" t="0"/>
          <a:stretch/>
        </p:blipFill>
        <p:spPr>
          <a:xfrm>
            <a:off x="393500" y="3289625"/>
            <a:ext cx="1656525" cy="927654"/>
          </a:xfrm>
          <a:prstGeom prst="rect">
            <a:avLst/>
          </a:prstGeom>
          <a:noFill/>
          <a:ln>
            <a:noFill/>
          </a:ln>
        </p:spPr>
      </p:pic>
      <p:pic>
        <p:nvPicPr>
          <p:cNvPr id="589" name="Google Shape;589;p66"/>
          <p:cNvPicPr preferRelativeResize="0"/>
          <p:nvPr/>
        </p:nvPicPr>
        <p:blipFill rotWithShape="1">
          <a:blip r:embed="rId5">
            <a:alphaModFix/>
          </a:blip>
          <a:srcRect b="0" l="0" r="0" t="0"/>
          <a:stretch/>
        </p:blipFill>
        <p:spPr>
          <a:xfrm>
            <a:off x="4102585" y="1616974"/>
            <a:ext cx="869642" cy="1006954"/>
          </a:xfrm>
          <a:prstGeom prst="rect">
            <a:avLst/>
          </a:prstGeom>
          <a:noFill/>
          <a:ln>
            <a:noFill/>
          </a:ln>
        </p:spPr>
      </p:pic>
      <p:sp>
        <p:nvSpPr>
          <p:cNvPr id="590" name="Google Shape;590;p66"/>
          <p:cNvSpPr txBox="1"/>
          <p:nvPr/>
        </p:nvSpPr>
        <p:spPr>
          <a:xfrm>
            <a:off x="3312952" y="2685788"/>
            <a:ext cx="2448900" cy="443700"/>
          </a:xfrm>
          <a:prstGeom prst="rect">
            <a:avLst/>
          </a:prstGeom>
          <a:noFill/>
          <a:ln>
            <a:noFill/>
          </a:ln>
        </p:spPr>
        <p:txBody>
          <a:bodyPr anchorCtr="0" anchor="t" bIns="0" lIns="0" spcFirstLastPara="1" rIns="0" wrap="square" tIns="12700">
            <a:spAutoFit/>
          </a:bodyPr>
          <a:lstStyle/>
          <a:p>
            <a:pPr indent="0" lvl="0" marL="12700" marR="5080" rtl="0" algn="ctr">
              <a:lnSpc>
                <a:spcPct val="100000"/>
              </a:lnSpc>
              <a:spcBef>
                <a:spcPts val="0"/>
              </a:spcBef>
              <a:spcAft>
                <a:spcPts val="0"/>
              </a:spcAft>
              <a:buNone/>
            </a:pPr>
            <a:r>
              <a:rPr lang="en" sz="1400">
                <a:latin typeface="Courier New"/>
                <a:ea typeface="Courier New"/>
                <a:cs typeface="Courier New"/>
                <a:sym typeface="Courier New"/>
              </a:rPr>
              <a:t>(stack overflow</a:t>
            </a:r>
            <a:r>
              <a:rPr lang="en">
                <a:latin typeface="Courier New"/>
                <a:ea typeface="Courier New"/>
                <a:cs typeface="Courier New"/>
                <a:sym typeface="Courier New"/>
              </a:rPr>
              <a:t> </a:t>
            </a:r>
            <a:r>
              <a:rPr lang="en" sz="1400">
                <a:latin typeface="Courier New"/>
                <a:ea typeface="Courier New"/>
                <a:cs typeface="Courier New"/>
                <a:sym typeface="Courier New"/>
              </a:rPr>
              <a:t>error)</a:t>
            </a:r>
            <a:endParaRPr sz="1400">
              <a:latin typeface="Courier New"/>
              <a:ea typeface="Courier New"/>
              <a:cs typeface="Courier New"/>
              <a:sym typeface="Courier New"/>
            </a:endParaRPr>
          </a:p>
          <a:p>
            <a:pPr indent="0" lvl="0" marL="12700" rtl="0" algn="ctr">
              <a:lnSpc>
                <a:spcPct val="100000"/>
              </a:lnSpc>
              <a:spcBef>
                <a:spcPts val="0"/>
              </a:spcBef>
              <a:spcAft>
                <a:spcPts val="0"/>
              </a:spcAft>
              <a:buNone/>
            </a:pPr>
            <a:r>
              <a:rPr b="1" lang="en" sz="1400">
                <a:latin typeface="Courier New"/>
                <a:ea typeface="Courier New"/>
                <a:cs typeface="Courier New"/>
                <a:sym typeface="Courier New"/>
              </a:rPr>
              <a:t>&lt;exception&gt;</a:t>
            </a:r>
            <a:endParaRPr sz="1400">
              <a:latin typeface="Courier New"/>
              <a:ea typeface="Courier New"/>
              <a:cs typeface="Courier New"/>
              <a:sym typeface="Courier New"/>
            </a:endParaRPr>
          </a:p>
        </p:txBody>
      </p:sp>
      <p:sp>
        <p:nvSpPr>
          <p:cNvPr id="591" name="Google Shape;591;p66"/>
          <p:cNvSpPr txBox="1"/>
          <p:nvPr/>
        </p:nvSpPr>
        <p:spPr>
          <a:xfrm>
            <a:off x="7188601" y="3929100"/>
            <a:ext cx="1159500" cy="613200"/>
          </a:xfrm>
          <a:prstGeom prst="rect">
            <a:avLst/>
          </a:prstGeom>
          <a:noFill/>
          <a:ln>
            <a:noFill/>
          </a:ln>
        </p:spPr>
        <p:txBody>
          <a:bodyPr anchorCtr="0" anchor="t" bIns="0" lIns="0" spcFirstLastPara="1" rIns="0" wrap="square" tIns="12700">
            <a:spAutoFit/>
          </a:bodyPr>
          <a:lstStyle/>
          <a:p>
            <a:pPr indent="0" lvl="0" marL="12065" marR="5080" rtl="0" algn="ctr">
              <a:lnSpc>
                <a:spcPct val="100000"/>
              </a:lnSpc>
              <a:spcBef>
                <a:spcPts val="0"/>
              </a:spcBef>
              <a:spcAft>
                <a:spcPts val="0"/>
              </a:spcAft>
              <a:buNone/>
            </a:pPr>
            <a:r>
              <a:rPr lang="en" sz="1300">
                <a:latin typeface="Courier New"/>
                <a:ea typeface="Courier New"/>
                <a:cs typeface="Courier New"/>
                <a:sym typeface="Courier New"/>
              </a:rPr>
              <a:t>Force quit program</a:t>
            </a:r>
            <a:endParaRPr sz="1300">
              <a:latin typeface="Courier New"/>
              <a:ea typeface="Courier New"/>
              <a:cs typeface="Courier New"/>
              <a:sym typeface="Courier New"/>
            </a:endParaRPr>
          </a:p>
          <a:p>
            <a:pPr indent="0" lvl="0" marL="0" marR="10795" rtl="0" algn="ctr">
              <a:lnSpc>
                <a:spcPct val="100000"/>
              </a:lnSpc>
              <a:spcBef>
                <a:spcPts val="0"/>
              </a:spcBef>
              <a:spcAft>
                <a:spcPts val="0"/>
              </a:spcAft>
              <a:buNone/>
            </a:pPr>
            <a:r>
              <a:rPr b="1" lang="en" sz="1300">
                <a:latin typeface="Courier New"/>
                <a:ea typeface="Courier New"/>
                <a:cs typeface="Courier New"/>
                <a:sym typeface="Courier New"/>
              </a:rPr>
              <a:t>&lt;interrupt&gt;</a:t>
            </a:r>
            <a:endParaRPr sz="1300">
              <a:latin typeface="Courier New"/>
              <a:ea typeface="Courier New"/>
              <a:cs typeface="Courier New"/>
              <a:sym typeface="Courier New"/>
            </a:endParaRPr>
          </a:p>
        </p:txBody>
      </p:sp>
      <p:sp>
        <p:nvSpPr>
          <p:cNvPr id="592" name="Google Shape;592;p66"/>
          <p:cNvSpPr txBox="1"/>
          <p:nvPr/>
        </p:nvSpPr>
        <p:spPr>
          <a:xfrm>
            <a:off x="542600" y="1814434"/>
            <a:ext cx="1115100" cy="213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t/>
            </a:r>
            <a:endParaRPr sz="1300">
              <a:latin typeface="Courier New"/>
              <a:ea typeface="Courier New"/>
              <a:cs typeface="Courier New"/>
              <a:sym typeface="Courier New"/>
            </a:endParaRPr>
          </a:p>
        </p:txBody>
      </p:sp>
      <p:sp>
        <p:nvSpPr>
          <p:cNvPr id="593" name="Google Shape;593;p66"/>
          <p:cNvSpPr txBox="1"/>
          <p:nvPr/>
        </p:nvSpPr>
        <p:spPr>
          <a:xfrm>
            <a:off x="664220" y="4329296"/>
            <a:ext cx="1115100" cy="213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 sz="1300">
                <a:latin typeface="Courier New"/>
                <a:ea typeface="Courier New"/>
                <a:cs typeface="Courier New"/>
                <a:sym typeface="Courier New"/>
              </a:rPr>
              <a:t>&lt;interrupt&gt;</a:t>
            </a:r>
            <a:endParaRPr sz="1300">
              <a:latin typeface="Courier New"/>
              <a:ea typeface="Courier New"/>
              <a:cs typeface="Courier New"/>
              <a:sym typeface="Courier New"/>
            </a:endParaRPr>
          </a:p>
        </p:txBody>
      </p:sp>
      <p:sp>
        <p:nvSpPr>
          <p:cNvPr id="594" name="Google Shape;594;p66"/>
          <p:cNvSpPr txBox="1"/>
          <p:nvPr/>
        </p:nvSpPr>
        <p:spPr>
          <a:xfrm>
            <a:off x="738763" y="2692271"/>
            <a:ext cx="1115100" cy="213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 sz="1300">
                <a:latin typeface="Courier New"/>
                <a:ea typeface="Courier New"/>
                <a:cs typeface="Courier New"/>
                <a:sym typeface="Courier New"/>
              </a:rPr>
              <a:t>&lt;interrupt&gt;</a:t>
            </a:r>
            <a:endParaRPr sz="1300">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Thanks for Attending :)</a:t>
            </a:r>
            <a:endParaRPr sz="4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sp>
        <p:nvSpPr>
          <p:cNvPr id="604" name="Google Shape;604;p68"/>
          <p:cNvSpPr txBox="1"/>
          <p:nvPr>
            <p:ph type="title"/>
          </p:nvPr>
        </p:nvSpPr>
        <p:spPr>
          <a:xfrm>
            <a:off x="2590050" y="1888800"/>
            <a:ext cx="3963900" cy="1213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 sz="3900"/>
              <a:t>Handling	 Interrupts</a:t>
            </a:r>
            <a:endParaRPr sz="39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8" name="Shape 608"/>
        <p:cNvGrpSpPr/>
        <p:nvPr/>
      </p:nvGrpSpPr>
      <p:grpSpPr>
        <a:xfrm>
          <a:off x="0" y="0"/>
          <a:ext cx="0" cy="0"/>
          <a:chOff x="0" y="0"/>
          <a:chExt cx="0" cy="0"/>
        </a:xfrm>
      </p:grpSpPr>
      <p:sp>
        <p:nvSpPr>
          <p:cNvPr id="609" name="Google Shape;609;p69"/>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Clr>
                <a:schemeClr val="dk1"/>
              </a:buClr>
              <a:buFont typeface="Arial"/>
              <a:buNone/>
            </a:pPr>
            <a:r>
              <a:rPr lang="en">
                <a:latin typeface="Work Sans"/>
                <a:ea typeface="Work Sans"/>
                <a:cs typeface="Work Sans"/>
                <a:sym typeface="Work Sans"/>
              </a:rPr>
              <a:t>Dealing with </a:t>
            </a:r>
            <a:r>
              <a:rPr lang="en">
                <a:latin typeface="Work Sans"/>
                <a:ea typeface="Work Sans"/>
                <a:cs typeface="Work Sans"/>
                <a:sym typeface="Work Sans"/>
              </a:rPr>
              <a:t>Discontinuities</a:t>
            </a:r>
            <a:endParaRPr>
              <a:latin typeface="Work Sans"/>
              <a:ea typeface="Work Sans"/>
              <a:cs typeface="Work Sans"/>
              <a:sym typeface="Work Sans"/>
            </a:endParaRPr>
          </a:p>
        </p:txBody>
      </p:sp>
      <p:sp>
        <p:nvSpPr>
          <p:cNvPr id="610" name="Google Shape;610;p69"/>
          <p:cNvSpPr txBox="1"/>
          <p:nvPr/>
        </p:nvSpPr>
        <p:spPr>
          <a:xfrm>
            <a:off x="683300" y="1051625"/>
            <a:ext cx="4583400" cy="3159900"/>
          </a:xfrm>
          <a:prstGeom prst="rect">
            <a:avLst/>
          </a:prstGeom>
          <a:noFill/>
          <a:ln>
            <a:noFill/>
          </a:ln>
        </p:spPr>
        <p:txBody>
          <a:bodyPr anchorCtr="0" anchor="t" bIns="0" lIns="0" spcFirstLastPara="1" rIns="0" wrap="square" tIns="12700">
            <a:spAutoFit/>
          </a:bodyPr>
          <a:lstStyle/>
          <a:p>
            <a:pPr indent="-360680" lvl="0" marL="379095" marR="46990" rtl="0" algn="l">
              <a:lnSpc>
                <a:spcPct val="114999"/>
              </a:lnSpc>
              <a:spcBef>
                <a:spcPts val="0"/>
              </a:spcBef>
              <a:spcAft>
                <a:spcPts val="0"/>
              </a:spcAft>
              <a:buSzPts val="1700"/>
              <a:buFont typeface="Work Sans"/>
              <a:buChar char="●"/>
            </a:pPr>
            <a:r>
              <a:rPr lang="en" sz="1700">
                <a:latin typeface="Work Sans"/>
                <a:ea typeface="Work Sans"/>
                <a:cs typeface="Work Sans"/>
                <a:sym typeface="Work Sans"/>
              </a:rPr>
              <a:t>We’ve defined what our possible discontinuities are (interrupts, traps, exceptions)</a:t>
            </a:r>
            <a:endParaRPr sz="1700">
              <a:latin typeface="Work Sans"/>
              <a:ea typeface="Work Sans"/>
              <a:cs typeface="Work Sans"/>
              <a:sym typeface="Work Sans"/>
            </a:endParaRPr>
          </a:p>
          <a:p>
            <a:pPr indent="-360680" lvl="0" marL="379095" marR="46990" rtl="0" algn="l">
              <a:lnSpc>
                <a:spcPct val="114999"/>
              </a:lnSpc>
              <a:spcBef>
                <a:spcPts val="0"/>
              </a:spcBef>
              <a:spcAft>
                <a:spcPts val="0"/>
              </a:spcAft>
              <a:buSzPts val="1700"/>
              <a:buFont typeface="Work Sans"/>
              <a:buChar char="●"/>
            </a:pPr>
            <a:r>
              <a:rPr lang="en" sz="1700">
                <a:latin typeface="Work Sans"/>
                <a:ea typeface="Work Sans"/>
                <a:cs typeface="Work Sans"/>
                <a:sym typeface="Work Sans"/>
              </a:rPr>
              <a:t>But how are we going to deal with them? </a:t>
            </a:r>
            <a:endParaRPr sz="17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1000">
              <a:latin typeface="Work Sans"/>
              <a:ea typeface="Work Sans"/>
              <a:cs typeface="Work Sans"/>
              <a:sym typeface="Work Sans"/>
            </a:endParaRPr>
          </a:p>
          <a:p>
            <a:pPr indent="-336550" lvl="1" marL="914400" marR="46990" rtl="0" algn="l">
              <a:lnSpc>
                <a:spcPct val="114999"/>
              </a:lnSpc>
              <a:spcBef>
                <a:spcPts val="0"/>
              </a:spcBef>
              <a:spcAft>
                <a:spcPts val="0"/>
              </a:spcAft>
              <a:buSzPts val="1700"/>
              <a:buFont typeface="Work Sans"/>
              <a:buChar char="○"/>
            </a:pPr>
            <a:r>
              <a:rPr lang="en" sz="1700">
                <a:solidFill>
                  <a:schemeClr val="dk1"/>
                </a:solidFill>
                <a:latin typeface="Work Sans"/>
                <a:ea typeface="Work Sans"/>
                <a:cs typeface="Work Sans"/>
                <a:sym typeface="Work Sans"/>
              </a:rPr>
              <a:t>W</a:t>
            </a:r>
            <a:r>
              <a:rPr lang="en" sz="1700">
                <a:solidFill>
                  <a:schemeClr val="dk1"/>
                </a:solidFill>
                <a:latin typeface="Work Sans"/>
                <a:ea typeface="Work Sans"/>
                <a:cs typeface="Work Sans"/>
                <a:sym typeface="Work Sans"/>
              </a:rPr>
              <a:t>e </a:t>
            </a:r>
            <a:r>
              <a:rPr lang="en" sz="1700">
                <a:latin typeface="Work Sans"/>
                <a:ea typeface="Work Sans"/>
                <a:cs typeface="Work Sans"/>
                <a:sym typeface="Work Sans"/>
              </a:rPr>
              <a:t>need a procedure that tells the processor to stop whatever it’s currently doing, deal with the interrupt, then resume its normal thing.</a:t>
            </a:r>
            <a:endParaRPr sz="1700">
              <a:latin typeface="Work Sans"/>
              <a:ea typeface="Work Sans"/>
              <a:cs typeface="Work Sans"/>
              <a:sym typeface="Work Sans"/>
            </a:endParaRPr>
          </a:p>
        </p:txBody>
      </p:sp>
      <p:sp>
        <p:nvSpPr>
          <p:cNvPr id="611" name="Google Shape;611;p69"/>
          <p:cNvSpPr txBox="1"/>
          <p:nvPr/>
        </p:nvSpPr>
        <p:spPr>
          <a:xfrm>
            <a:off x="6895925" y="1424700"/>
            <a:ext cx="11205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Work Sans"/>
                <a:ea typeface="Work Sans"/>
                <a:cs typeface="Work Sans"/>
                <a:sym typeface="Work Sans"/>
              </a:rPr>
              <a:t>Program normally </a:t>
            </a:r>
            <a:r>
              <a:rPr b="1" lang="en">
                <a:solidFill>
                  <a:schemeClr val="dk2"/>
                </a:solidFill>
                <a:latin typeface="Work Sans"/>
                <a:ea typeface="Work Sans"/>
                <a:cs typeface="Work Sans"/>
                <a:sym typeface="Work Sans"/>
              </a:rPr>
              <a:t>executing</a:t>
            </a:r>
            <a:endParaRPr b="1">
              <a:solidFill>
                <a:schemeClr val="dk2"/>
              </a:solidFill>
              <a:latin typeface="Work Sans"/>
              <a:ea typeface="Work Sans"/>
              <a:cs typeface="Work Sans"/>
              <a:sym typeface="Work Sans"/>
            </a:endParaRPr>
          </a:p>
        </p:txBody>
      </p:sp>
      <p:sp>
        <p:nvSpPr>
          <p:cNvPr id="612" name="Google Shape;612;p69"/>
          <p:cNvSpPr txBox="1"/>
          <p:nvPr/>
        </p:nvSpPr>
        <p:spPr>
          <a:xfrm>
            <a:off x="5879425" y="2979300"/>
            <a:ext cx="15846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Work Sans"/>
                <a:ea typeface="Work Sans"/>
                <a:cs typeface="Work Sans"/>
                <a:sym typeface="Work Sans"/>
              </a:rPr>
              <a:t>Discontinuity</a:t>
            </a:r>
            <a:r>
              <a:rPr b="1" lang="en">
                <a:solidFill>
                  <a:schemeClr val="dk2"/>
                </a:solidFill>
                <a:latin typeface="Work Sans"/>
                <a:ea typeface="Work Sans"/>
                <a:cs typeface="Work Sans"/>
                <a:sym typeface="Work Sans"/>
              </a:rPr>
              <a:t> Detected</a:t>
            </a:r>
            <a:endParaRPr b="1">
              <a:solidFill>
                <a:schemeClr val="dk2"/>
              </a:solidFill>
              <a:latin typeface="Work Sans"/>
              <a:ea typeface="Work Sans"/>
              <a:cs typeface="Work Sans"/>
              <a:sym typeface="Work Sans"/>
            </a:endParaRPr>
          </a:p>
        </p:txBody>
      </p:sp>
      <p:sp>
        <p:nvSpPr>
          <p:cNvPr id="613" name="Google Shape;613;p69"/>
          <p:cNvSpPr txBox="1"/>
          <p:nvPr/>
        </p:nvSpPr>
        <p:spPr>
          <a:xfrm>
            <a:off x="7802625" y="2922950"/>
            <a:ext cx="15330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Work Sans"/>
                <a:ea typeface="Work Sans"/>
                <a:cs typeface="Work Sans"/>
                <a:sym typeface="Work Sans"/>
              </a:rPr>
              <a:t>Handle the Interrupt</a:t>
            </a:r>
            <a:endParaRPr b="1">
              <a:solidFill>
                <a:schemeClr val="dk2"/>
              </a:solidFill>
              <a:latin typeface="Work Sans"/>
              <a:ea typeface="Work Sans"/>
              <a:cs typeface="Work Sans"/>
              <a:sym typeface="Work Sans"/>
            </a:endParaRPr>
          </a:p>
        </p:txBody>
      </p:sp>
      <p:cxnSp>
        <p:nvCxnSpPr>
          <p:cNvPr id="614" name="Google Shape;614;p69"/>
          <p:cNvCxnSpPr/>
          <p:nvPr/>
        </p:nvCxnSpPr>
        <p:spPr>
          <a:xfrm flipH="1">
            <a:off x="6459775" y="2148600"/>
            <a:ext cx="423900" cy="795600"/>
          </a:xfrm>
          <a:prstGeom prst="straightConnector1">
            <a:avLst/>
          </a:prstGeom>
          <a:noFill/>
          <a:ln cap="flat" cmpd="sng" w="28575">
            <a:solidFill>
              <a:schemeClr val="dk2"/>
            </a:solidFill>
            <a:prstDash val="solid"/>
            <a:round/>
            <a:headEnd len="med" w="med" type="none"/>
            <a:tailEnd len="med" w="med" type="triangle"/>
          </a:ln>
        </p:spPr>
      </p:cxnSp>
      <p:cxnSp>
        <p:nvCxnSpPr>
          <p:cNvPr id="615" name="Google Shape;615;p69"/>
          <p:cNvCxnSpPr/>
          <p:nvPr/>
        </p:nvCxnSpPr>
        <p:spPr>
          <a:xfrm>
            <a:off x="7209575" y="3347100"/>
            <a:ext cx="493200" cy="3900"/>
          </a:xfrm>
          <a:prstGeom prst="straightConnector1">
            <a:avLst/>
          </a:prstGeom>
          <a:noFill/>
          <a:ln cap="flat" cmpd="sng" w="28575">
            <a:solidFill>
              <a:schemeClr val="dk2"/>
            </a:solidFill>
            <a:prstDash val="solid"/>
            <a:round/>
            <a:headEnd len="med" w="med" type="none"/>
            <a:tailEnd len="med" w="med" type="triangle"/>
          </a:ln>
        </p:spPr>
      </p:cxnSp>
      <p:cxnSp>
        <p:nvCxnSpPr>
          <p:cNvPr id="616" name="Google Shape;616;p69"/>
          <p:cNvCxnSpPr/>
          <p:nvPr/>
        </p:nvCxnSpPr>
        <p:spPr>
          <a:xfrm rot="10800000">
            <a:off x="7892050" y="2195125"/>
            <a:ext cx="394800" cy="6969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0" name="Shape 620"/>
        <p:cNvGrpSpPr/>
        <p:nvPr/>
      </p:nvGrpSpPr>
      <p:grpSpPr>
        <a:xfrm>
          <a:off x="0" y="0"/>
          <a:ext cx="0" cy="0"/>
          <a:chOff x="0" y="0"/>
          <a:chExt cx="0" cy="0"/>
        </a:xfrm>
      </p:grpSpPr>
      <p:sp>
        <p:nvSpPr>
          <p:cNvPr id="621" name="Google Shape;621;p70"/>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a:latin typeface="Work Sans"/>
                <a:ea typeface="Work Sans"/>
                <a:cs typeface="Work Sans"/>
                <a:sym typeface="Work Sans"/>
              </a:rPr>
              <a:t>Handlers</a:t>
            </a:r>
            <a:endParaRPr>
              <a:latin typeface="Work Sans"/>
              <a:ea typeface="Work Sans"/>
              <a:cs typeface="Work Sans"/>
              <a:sym typeface="Work Sans"/>
            </a:endParaRPr>
          </a:p>
        </p:txBody>
      </p:sp>
      <p:sp>
        <p:nvSpPr>
          <p:cNvPr id="622" name="Google Shape;622;p70"/>
          <p:cNvSpPr txBox="1"/>
          <p:nvPr/>
        </p:nvSpPr>
        <p:spPr>
          <a:xfrm>
            <a:off x="683300" y="1051625"/>
            <a:ext cx="7921200" cy="1265700"/>
          </a:xfrm>
          <a:prstGeom prst="rect">
            <a:avLst/>
          </a:prstGeom>
          <a:noFill/>
          <a:ln>
            <a:noFill/>
          </a:ln>
        </p:spPr>
        <p:txBody>
          <a:bodyPr anchorCtr="0" anchor="t" bIns="0" lIns="0" spcFirstLastPara="1" rIns="0" wrap="square" tIns="12700">
            <a:spAutoFit/>
          </a:bodyPr>
          <a:lstStyle/>
          <a:p>
            <a:pPr indent="-360680" lvl="0" marL="379095" marR="46990" rtl="0" algn="l">
              <a:lnSpc>
                <a:spcPct val="114999"/>
              </a:lnSpc>
              <a:spcBef>
                <a:spcPts val="0"/>
              </a:spcBef>
              <a:spcAft>
                <a:spcPts val="0"/>
              </a:spcAft>
              <a:buSzPts val="1700"/>
              <a:buFont typeface="Work Sans"/>
              <a:buChar char="●"/>
            </a:pPr>
            <a:r>
              <a:rPr lang="en" sz="1700">
                <a:latin typeface="Work Sans"/>
                <a:ea typeface="Work Sans"/>
                <a:cs typeface="Work Sans"/>
                <a:sym typeface="Work Sans"/>
              </a:rPr>
              <a:t>Handlers are simply just code/programs for dealing with an interrupt</a:t>
            </a:r>
            <a:endParaRPr sz="17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500">
              <a:latin typeface="Work Sans"/>
              <a:ea typeface="Work Sans"/>
              <a:cs typeface="Work Sans"/>
              <a:sym typeface="Work Sans"/>
            </a:endParaRPr>
          </a:p>
          <a:p>
            <a:pPr indent="-360680" lvl="0" marL="379095" marR="46990" rtl="0" algn="l">
              <a:lnSpc>
                <a:spcPct val="114999"/>
              </a:lnSpc>
              <a:spcBef>
                <a:spcPts val="0"/>
              </a:spcBef>
              <a:spcAft>
                <a:spcPts val="0"/>
              </a:spcAft>
              <a:buSzPts val="1700"/>
              <a:buFont typeface="Work Sans"/>
              <a:buChar char="●"/>
            </a:pPr>
            <a:r>
              <a:rPr lang="en" sz="1700">
                <a:latin typeface="Work Sans"/>
                <a:ea typeface="Work Sans"/>
                <a:cs typeface="Work Sans"/>
                <a:sym typeface="Work Sans"/>
              </a:rPr>
              <a:t>When an interrupt/discontinuity is detected, the processor will pause it’s execution of the normal program and run the handler.</a:t>
            </a:r>
            <a:endParaRPr sz="17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700">
              <a:latin typeface="Work Sans"/>
              <a:ea typeface="Work Sans"/>
              <a:cs typeface="Work Sans"/>
              <a:sym typeface="Work Sans"/>
            </a:endParaRPr>
          </a:p>
        </p:txBody>
      </p:sp>
      <p:sp>
        <p:nvSpPr>
          <p:cNvPr id="623" name="Google Shape;623;p70"/>
          <p:cNvSpPr/>
          <p:nvPr/>
        </p:nvSpPr>
        <p:spPr>
          <a:xfrm>
            <a:off x="2027100" y="2274825"/>
            <a:ext cx="3594900" cy="2437500"/>
          </a:xfrm>
          <a:prstGeom prst="rect">
            <a:avLst/>
          </a:prstGeom>
          <a:solidFill>
            <a:srgbClr val="F3F3F3"/>
          </a:solid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4" name="Google Shape;624;p70"/>
          <p:cNvSpPr txBox="1"/>
          <p:nvPr/>
        </p:nvSpPr>
        <p:spPr>
          <a:xfrm>
            <a:off x="2079125" y="2337800"/>
            <a:ext cx="3185100" cy="20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Source Code Pro"/>
                <a:ea typeface="Source Code Pro"/>
                <a:cs typeface="Source Code Pro"/>
                <a:sym typeface="Source Code Pro"/>
              </a:rPr>
              <a:t>{code here for</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1300">
                <a:solidFill>
                  <a:schemeClr val="dk1"/>
                </a:solidFill>
                <a:latin typeface="Source Code Pro"/>
                <a:ea typeface="Source Code Pro"/>
                <a:cs typeface="Source Code Pro"/>
                <a:sym typeface="Source Code Pro"/>
              </a:rPr>
              <a:t>dealing with the</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1300">
                <a:solidFill>
                  <a:schemeClr val="dk1"/>
                </a:solidFill>
                <a:latin typeface="Source Code Pro"/>
                <a:ea typeface="Source Code Pro"/>
                <a:cs typeface="Source Code Pro"/>
                <a:sym typeface="Source Code Pro"/>
              </a:rPr>
              <a:t>Interrupt}</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1300">
                <a:solidFill>
                  <a:schemeClr val="dk1"/>
                </a:solidFill>
                <a:latin typeface="Source Code Pro"/>
                <a:ea typeface="Source Code Pro"/>
                <a:cs typeface="Source Code Pro"/>
                <a:sym typeface="Source Code Pro"/>
              </a:rPr>
              <a:t>PC = value in $k0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1300">
                <a:solidFill>
                  <a:schemeClr val="dk1"/>
                </a:solidFill>
                <a:latin typeface="Source Code Pro"/>
                <a:ea typeface="Source Code Pro"/>
                <a:cs typeface="Source Code Pro"/>
                <a:sym typeface="Source Code Pro"/>
              </a:rPr>
              <a:t>// Resumes our original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1300">
                <a:solidFill>
                  <a:schemeClr val="dk1"/>
                </a:solidFill>
                <a:latin typeface="Source Code Pro"/>
                <a:ea typeface="Source Code Pro"/>
                <a:cs typeface="Source Code Pro"/>
                <a:sym typeface="Source Code Pro"/>
              </a:rPr>
              <a:t>// program</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300">
              <a:solidFill>
                <a:schemeClr val="dk1"/>
              </a:solidFill>
              <a:latin typeface="Source Code Pro"/>
              <a:ea typeface="Source Code Pro"/>
              <a:cs typeface="Source Code Pro"/>
              <a:sym typeface="Source Code Pro"/>
            </a:endParaRPr>
          </a:p>
        </p:txBody>
      </p:sp>
      <p:sp>
        <p:nvSpPr>
          <p:cNvPr id="625" name="Google Shape;625;p70"/>
          <p:cNvSpPr txBox="1"/>
          <p:nvPr/>
        </p:nvSpPr>
        <p:spPr>
          <a:xfrm>
            <a:off x="5777575" y="2317325"/>
            <a:ext cx="2826900" cy="16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595959"/>
                </a:solidFill>
                <a:latin typeface="Work Sans"/>
                <a:ea typeface="Work Sans"/>
                <a:cs typeface="Work Sans"/>
                <a:sym typeface="Work Sans"/>
              </a:rPr>
              <a:t>$k0</a:t>
            </a:r>
            <a:r>
              <a:rPr lang="en" sz="1600">
                <a:solidFill>
                  <a:srgbClr val="595959"/>
                </a:solidFill>
                <a:latin typeface="Work Sans"/>
                <a:ea typeface="Work Sans"/>
                <a:cs typeface="Work Sans"/>
                <a:sym typeface="Work Sans"/>
              </a:rPr>
              <a:t> is simply a reserved register for saving the current PC before going to handle the interrupt. </a:t>
            </a:r>
            <a:endParaRPr sz="16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600">
              <a:solidFill>
                <a:srgbClr val="595959"/>
              </a:solidFill>
              <a:latin typeface="Work Sans"/>
              <a:ea typeface="Work Sans"/>
              <a:cs typeface="Work Sans"/>
              <a:sym typeface="Work Sans"/>
            </a:endParaRPr>
          </a:p>
          <a:p>
            <a:pPr indent="0" lvl="0" marL="0" rtl="0" algn="l">
              <a:spcBef>
                <a:spcPts val="0"/>
              </a:spcBef>
              <a:spcAft>
                <a:spcPts val="0"/>
              </a:spcAft>
              <a:buNone/>
            </a:pPr>
            <a:r>
              <a:rPr lang="en" sz="1600">
                <a:solidFill>
                  <a:srgbClr val="595959"/>
                </a:solidFill>
                <a:latin typeface="Work Sans"/>
                <a:ea typeface="Work Sans"/>
                <a:cs typeface="Work Sans"/>
                <a:sym typeface="Work Sans"/>
              </a:rPr>
              <a:t>Before a handler is executed, the original PC value is saved in $k0</a:t>
            </a:r>
            <a:endParaRPr sz="1600">
              <a:solidFill>
                <a:srgbClr val="595959"/>
              </a:solidFill>
              <a:latin typeface="Work Sans"/>
              <a:ea typeface="Work Sans"/>
              <a:cs typeface="Work Sans"/>
              <a:sym typeface="Work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9" name="Shape 629"/>
        <p:cNvGrpSpPr/>
        <p:nvPr/>
      </p:nvGrpSpPr>
      <p:grpSpPr>
        <a:xfrm>
          <a:off x="0" y="0"/>
          <a:ext cx="0" cy="0"/>
          <a:chOff x="0" y="0"/>
          <a:chExt cx="0" cy="0"/>
        </a:xfrm>
      </p:grpSpPr>
      <p:sp>
        <p:nvSpPr>
          <p:cNvPr id="630" name="Google Shape;630;p71"/>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a:latin typeface="Work Sans"/>
                <a:ea typeface="Work Sans"/>
                <a:cs typeface="Work Sans"/>
                <a:sym typeface="Work Sans"/>
              </a:rPr>
              <a:t>Handlers</a:t>
            </a:r>
            <a:endParaRPr>
              <a:latin typeface="Work Sans"/>
              <a:ea typeface="Work Sans"/>
              <a:cs typeface="Work Sans"/>
              <a:sym typeface="Work Sans"/>
            </a:endParaRPr>
          </a:p>
        </p:txBody>
      </p:sp>
      <p:sp>
        <p:nvSpPr>
          <p:cNvPr id="631" name="Google Shape;631;p71"/>
          <p:cNvSpPr txBox="1"/>
          <p:nvPr/>
        </p:nvSpPr>
        <p:spPr>
          <a:xfrm>
            <a:off x="683300" y="1051625"/>
            <a:ext cx="7921200" cy="2859000"/>
          </a:xfrm>
          <a:prstGeom prst="rect">
            <a:avLst/>
          </a:prstGeom>
          <a:noFill/>
          <a:ln>
            <a:noFill/>
          </a:ln>
        </p:spPr>
        <p:txBody>
          <a:bodyPr anchorCtr="0" anchor="t" bIns="0" lIns="0" spcFirstLastPara="1" rIns="0" wrap="square" tIns="12700">
            <a:spAutoFit/>
          </a:bodyPr>
          <a:lstStyle/>
          <a:p>
            <a:pPr indent="0" lvl="0" marL="0" marR="46990" rtl="0" algn="l">
              <a:lnSpc>
                <a:spcPct val="114999"/>
              </a:lnSpc>
              <a:spcBef>
                <a:spcPts val="0"/>
              </a:spcBef>
              <a:spcAft>
                <a:spcPts val="0"/>
              </a:spcAft>
              <a:buNone/>
            </a:pPr>
            <a:r>
              <a:t/>
            </a:r>
            <a:endParaRPr sz="500">
              <a:latin typeface="Work Sans"/>
              <a:ea typeface="Work Sans"/>
              <a:cs typeface="Work Sans"/>
              <a:sym typeface="Work Sans"/>
            </a:endParaRPr>
          </a:p>
          <a:p>
            <a:pPr indent="-360680" lvl="0" marL="379095" marR="46990" rtl="0" algn="l">
              <a:lnSpc>
                <a:spcPct val="114999"/>
              </a:lnSpc>
              <a:spcBef>
                <a:spcPts val="0"/>
              </a:spcBef>
              <a:spcAft>
                <a:spcPts val="0"/>
              </a:spcAft>
              <a:buSzPts val="1700"/>
              <a:buFont typeface="Work Sans"/>
              <a:buChar char="●"/>
            </a:pPr>
            <a:r>
              <a:rPr lang="en" sz="1700">
                <a:latin typeface="Work Sans"/>
                <a:ea typeface="Work Sans"/>
                <a:cs typeface="Work Sans"/>
                <a:sym typeface="Work Sans"/>
              </a:rPr>
              <a:t>Handlers require that we save the state of the processor (mainly its registers) so that when we’re done handling the interrupt, we can resume our original program.</a:t>
            </a:r>
            <a:endParaRPr sz="17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500">
              <a:latin typeface="Work Sans"/>
              <a:ea typeface="Work Sans"/>
              <a:cs typeface="Work Sans"/>
              <a:sym typeface="Work Sans"/>
            </a:endParaRPr>
          </a:p>
          <a:p>
            <a:pPr indent="-336550" lvl="1" marL="914400" marR="46990" rtl="0" algn="l">
              <a:lnSpc>
                <a:spcPct val="114999"/>
              </a:lnSpc>
              <a:spcBef>
                <a:spcPts val="0"/>
              </a:spcBef>
              <a:spcAft>
                <a:spcPts val="0"/>
              </a:spcAft>
              <a:buSzPts val="1700"/>
              <a:buFont typeface="Work Sans"/>
              <a:buChar char="○"/>
            </a:pPr>
            <a:r>
              <a:rPr b="1" lang="en" sz="1700">
                <a:latin typeface="Work Sans"/>
                <a:ea typeface="Work Sans"/>
                <a:cs typeface="Work Sans"/>
                <a:sym typeface="Work Sans"/>
              </a:rPr>
              <a:t>This can be incredibly tricky</a:t>
            </a:r>
            <a:r>
              <a:rPr lang="en" sz="1700">
                <a:latin typeface="Work Sans"/>
                <a:ea typeface="Work Sans"/>
                <a:cs typeface="Work Sans"/>
                <a:sym typeface="Work Sans"/>
              </a:rPr>
              <a:t>, as if an interrupt occurs while we’re trying to save the state of processor, we need to make sure it doesn’t overwrite or lose that original state!</a:t>
            </a:r>
            <a:endParaRPr sz="1700">
              <a:latin typeface="Work Sans"/>
              <a:ea typeface="Work Sans"/>
              <a:cs typeface="Work Sans"/>
              <a:sym typeface="Work Sans"/>
            </a:endParaRPr>
          </a:p>
          <a:p>
            <a:pPr indent="-336550" lvl="1" marL="914400" marR="46990" rtl="0" algn="l">
              <a:lnSpc>
                <a:spcPct val="114999"/>
              </a:lnSpc>
              <a:spcBef>
                <a:spcPts val="0"/>
              </a:spcBef>
              <a:spcAft>
                <a:spcPts val="0"/>
              </a:spcAft>
              <a:buSzPts val="1700"/>
              <a:buFont typeface="Work Sans"/>
              <a:buChar char="○"/>
            </a:pPr>
            <a:r>
              <a:rPr lang="en" sz="1700">
                <a:latin typeface="Work Sans"/>
                <a:ea typeface="Work Sans"/>
                <a:cs typeface="Work Sans"/>
                <a:sym typeface="Work Sans"/>
              </a:rPr>
              <a:t>If the original state is lost, it may be impossible to return to our original program!</a:t>
            </a:r>
            <a:endParaRPr sz="17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700">
              <a:latin typeface="Work Sans"/>
              <a:ea typeface="Work Sans"/>
              <a:cs typeface="Work Sans"/>
              <a:sym typeface="Work Sans"/>
            </a:endParaRPr>
          </a:p>
        </p:txBody>
      </p:sp>
      <p:pic>
        <p:nvPicPr>
          <p:cNvPr id="632" name="Google Shape;632;p71"/>
          <p:cNvPicPr preferRelativeResize="0"/>
          <p:nvPr/>
        </p:nvPicPr>
        <p:blipFill rotWithShape="1">
          <a:blip r:embed="rId3">
            <a:alphaModFix/>
          </a:blip>
          <a:srcRect b="1545" l="0" r="0" t="0"/>
          <a:stretch/>
        </p:blipFill>
        <p:spPr>
          <a:xfrm>
            <a:off x="3307638" y="4041750"/>
            <a:ext cx="857724" cy="707699"/>
          </a:xfrm>
          <a:prstGeom prst="rect">
            <a:avLst/>
          </a:prstGeom>
          <a:noFill/>
          <a:ln>
            <a:noFill/>
          </a:ln>
        </p:spPr>
      </p:pic>
      <p:sp>
        <p:nvSpPr>
          <p:cNvPr id="633" name="Google Shape;633;p71"/>
          <p:cNvSpPr txBox="1"/>
          <p:nvPr/>
        </p:nvSpPr>
        <p:spPr>
          <a:xfrm>
            <a:off x="4165350" y="4195500"/>
            <a:ext cx="3983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595959"/>
                </a:solidFill>
                <a:latin typeface="Calibri"/>
                <a:ea typeface="Calibri"/>
                <a:cs typeface="Calibri"/>
                <a:sym typeface="Calibri"/>
              </a:rPr>
              <a:t>POV: $k0’s OG value gets permanently lost</a:t>
            </a:r>
            <a:endParaRPr sz="1600">
              <a:solidFill>
                <a:srgbClr val="595959"/>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7"/>
          <p:cNvPicPr preferRelativeResize="0"/>
          <p:nvPr/>
        </p:nvPicPr>
        <p:blipFill rotWithShape="1">
          <a:blip r:embed="rId3">
            <a:alphaModFix/>
          </a:blip>
          <a:srcRect b="0" l="0" r="0" t="0"/>
          <a:stretch/>
        </p:blipFill>
        <p:spPr>
          <a:xfrm>
            <a:off x="3390170" y="2929927"/>
            <a:ext cx="5552178" cy="1832873"/>
          </a:xfrm>
          <a:prstGeom prst="rect">
            <a:avLst/>
          </a:prstGeom>
          <a:noFill/>
          <a:ln>
            <a:noFill/>
          </a:ln>
        </p:spPr>
      </p:pic>
      <p:pic>
        <p:nvPicPr>
          <p:cNvPr id="138" name="Google Shape;138;p27"/>
          <p:cNvPicPr preferRelativeResize="0"/>
          <p:nvPr/>
        </p:nvPicPr>
        <p:blipFill rotWithShape="1">
          <a:blip r:embed="rId4">
            <a:alphaModFix/>
          </a:blip>
          <a:srcRect b="0" l="0" r="0" t="0"/>
          <a:stretch/>
        </p:blipFill>
        <p:spPr>
          <a:xfrm>
            <a:off x="357123" y="3228621"/>
            <a:ext cx="2687223" cy="1159746"/>
          </a:xfrm>
          <a:prstGeom prst="rect">
            <a:avLst/>
          </a:prstGeom>
          <a:noFill/>
          <a:ln>
            <a:noFill/>
          </a:ln>
        </p:spPr>
      </p:pic>
      <p:pic>
        <p:nvPicPr>
          <p:cNvPr id="139" name="Google Shape;139;p27"/>
          <p:cNvPicPr preferRelativeResize="0"/>
          <p:nvPr/>
        </p:nvPicPr>
        <p:blipFill rotWithShape="1">
          <a:blip r:embed="rId5">
            <a:alphaModFix/>
          </a:blip>
          <a:srcRect b="0" l="0" r="0" t="0"/>
          <a:stretch/>
        </p:blipFill>
        <p:spPr>
          <a:xfrm>
            <a:off x="5873075" y="378024"/>
            <a:ext cx="2687903" cy="1126447"/>
          </a:xfrm>
          <a:prstGeom prst="rect">
            <a:avLst/>
          </a:prstGeom>
          <a:noFill/>
          <a:ln>
            <a:noFill/>
          </a:ln>
        </p:spPr>
      </p:pic>
      <p:sp>
        <p:nvSpPr>
          <p:cNvPr id="140" name="Google Shape;140;p27"/>
          <p:cNvSpPr/>
          <p:nvPr/>
        </p:nvSpPr>
        <p:spPr>
          <a:xfrm>
            <a:off x="4165549" y="3370592"/>
            <a:ext cx="1241425" cy="765810"/>
          </a:xfrm>
          <a:custGeom>
            <a:rect b="b" l="l" r="r" t="t"/>
            <a:pathLst>
              <a:path extrusionOk="0" h="765810" w="1241425">
                <a:moveTo>
                  <a:pt x="1241399" y="0"/>
                </a:moveTo>
                <a:lnTo>
                  <a:pt x="1184973" y="0"/>
                </a:lnTo>
                <a:lnTo>
                  <a:pt x="1184973" y="57150"/>
                </a:lnTo>
                <a:lnTo>
                  <a:pt x="1184973" y="709930"/>
                </a:lnTo>
                <a:lnTo>
                  <a:pt x="56413" y="709930"/>
                </a:lnTo>
                <a:lnTo>
                  <a:pt x="56413" y="57150"/>
                </a:lnTo>
                <a:lnTo>
                  <a:pt x="1184973" y="57150"/>
                </a:lnTo>
                <a:lnTo>
                  <a:pt x="1184973" y="0"/>
                </a:lnTo>
                <a:lnTo>
                  <a:pt x="0" y="0"/>
                </a:lnTo>
                <a:lnTo>
                  <a:pt x="0" y="57150"/>
                </a:lnTo>
                <a:lnTo>
                  <a:pt x="0" y="709930"/>
                </a:lnTo>
                <a:lnTo>
                  <a:pt x="0" y="765810"/>
                </a:lnTo>
                <a:lnTo>
                  <a:pt x="1241399" y="765810"/>
                </a:lnTo>
                <a:lnTo>
                  <a:pt x="1241399" y="710018"/>
                </a:lnTo>
                <a:lnTo>
                  <a:pt x="1241399" y="57150"/>
                </a:lnTo>
                <a:lnTo>
                  <a:pt x="1241399" y="56959"/>
                </a:lnTo>
                <a:lnTo>
                  <a:pt x="1241399" y="0"/>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 name="Google Shape;141;p27"/>
          <p:cNvSpPr txBox="1"/>
          <p:nvPr>
            <p:ph type="title"/>
          </p:nvPr>
        </p:nvSpPr>
        <p:spPr>
          <a:xfrm>
            <a:off x="592775" y="436598"/>
            <a:ext cx="65214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latin typeface="Work Sans Medium"/>
                <a:ea typeface="Work Sans Medium"/>
                <a:cs typeface="Work Sans Medium"/>
                <a:sym typeface="Work Sans Medium"/>
              </a:rPr>
              <a:t>Implementing NAND</a:t>
            </a:r>
            <a:endParaRPr>
              <a:latin typeface="Work Sans Medium"/>
              <a:ea typeface="Work Sans Medium"/>
              <a:cs typeface="Work Sans Medium"/>
              <a:sym typeface="Work Sans Medium"/>
            </a:endParaRPr>
          </a:p>
        </p:txBody>
      </p:sp>
      <p:pic>
        <p:nvPicPr>
          <p:cNvPr id="142" name="Google Shape;142;p27"/>
          <p:cNvPicPr preferRelativeResize="0"/>
          <p:nvPr/>
        </p:nvPicPr>
        <p:blipFill rotWithShape="1">
          <a:blip r:embed="rId6">
            <a:alphaModFix/>
          </a:blip>
          <a:srcRect b="0" l="0" r="0" t="0"/>
          <a:stretch/>
        </p:blipFill>
        <p:spPr>
          <a:xfrm>
            <a:off x="4331498" y="1826649"/>
            <a:ext cx="4326956" cy="641568"/>
          </a:xfrm>
          <a:prstGeom prst="rect">
            <a:avLst/>
          </a:prstGeom>
          <a:noFill/>
          <a:ln>
            <a:noFill/>
          </a:ln>
        </p:spPr>
      </p:pic>
      <p:sp>
        <p:nvSpPr>
          <p:cNvPr id="143" name="Google Shape;143;p27"/>
          <p:cNvSpPr txBox="1"/>
          <p:nvPr/>
        </p:nvSpPr>
        <p:spPr>
          <a:xfrm>
            <a:off x="592768" y="981650"/>
            <a:ext cx="3388800" cy="1162200"/>
          </a:xfrm>
          <a:prstGeom prst="rect">
            <a:avLst/>
          </a:prstGeom>
          <a:noFill/>
          <a:ln>
            <a:noFill/>
          </a:ln>
        </p:spPr>
        <p:txBody>
          <a:bodyPr anchorCtr="0" anchor="t" bIns="0" lIns="0" spcFirstLastPara="1" rIns="0" wrap="square" tIns="53325">
            <a:spAutoFit/>
          </a:bodyPr>
          <a:lstStyle/>
          <a:p>
            <a:pPr indent="-342900" lvl="0" marL="457200" rtl="0" algn="l">
              <a:lnSpc>
                <a:spcPct val="100000"/>
              </a:lnSpc>
              <a:spcBef>
                <a:spcPts val="0"/>
              </a:spcBef>
              <a:spcAft>
                <a:spcPts val="0"/>
              </a:spcAft>
              <a:buClr>
                <a:srgbClr val="595959"/>
              </a:buClr>
              <a:buSzPts val="1800"/>
              <a:buFont typeface="Work Sans"/>
              <a:buAutoNum type="arabicPeriod"/>
            </a:pPr>
            <a:r>
              <a:rPr lang="en" sz="1800">
                <a:solidFill>
                  <a:srgbClr val="595959"/>
                </a:solidFill>
                <a:latin typeface="Work Sans"/>
                <a:ea typeface="Work Sans"/>
                <a:cs typeface="Work Sans"/>
                <a:sym typeface="Work Sans"/>
              </a:rPr>
              <a:t>Store register Y in A</a:t>
            </a:r>
            <a:endParaRPr sz="1800">
              <a:latin typeface="Work Sans"/>
              <a:ea typeface="Work Sans"/>
              <a:cs typeface="Work Sans"/>
              <a:sym typeface="Work Sans"/>
            </a:endParaRPr>
          </a:p>
          <a:p>
            <a:pPr indent="-342900" lvl="0" marL="457200" rtl="0" algn="l">
              <a:lnSpc>
                <a:spcPct val="100000"/>
              </a:lnSpc>
              <a:spcBef>
                <a:spcPts val="0"/>
              </a:spcBef>
              <a:spcAft>
                <a:spcPts val="0"/>
              </a:spcAft>
              <a:buClr>
                <a:srgbClr val="595959"/>
              </a:buClr>
              <a:buSzPts val="1800"/>
              <a:buFont typeface="Work Sans"/>
              <a:buAutoNum type="arabicPeriod"/>
            </a:pPr>
            <a:r>
              <a:rPr lang="en" sz="1800">
                <a:solidFill>
                  <a:srgbClr val="595959"/>
                </a:solidFill>
                <a:latin typeface="Work Sans"/>
                <a:ea typeface="Work Sans"/>
                <a:cs typeface="Work Sans"/>
                <a:sym typeface="Work Sans"/>
              </a:rPr>
              <a:t>Store register Z in B</a:t>
            </a:r>
            <a:endParaRPr sz="1800">
              <a:latin typeface="Work Sans"/>
              <a:ea typeface="Work Sans"/>
              <a:cs typeface="Work Sans"/>
              <a:sym typeface="Work Sans"/>
            </a:endParaRPr>
          </a:p>
          <a:p>
            <a:pPr indent="-342900" lvl="0" marL="457200" rtl="0" algn="l">
              <a:lnSpc>
                <a:spcPct val="100000"/>
              </a:lnSpc>
              <a:spcBef>
                <a:spcPts val="0"/>
              </a:spcBef>
              <a:spcAft>
                <a:spcPts val="0"/>
              </a:spcAft>
              <a:buClr>
                <a:srgbClr val="595959"/>
              </a:buClr>
              <a:buSzPts val="1800"/>
              <a:buFont typeface="Work Sans"/>
              <a:buAutoNum type="arabicPeriod"/>
            </a:pPr>
            <a:r>
              <a:rPr lang="en" sz="1800">
                <a:solidFill>
                  <a:srgbClr val="595959"/>
                </a:solidFill>
                <a:latin typeface="Work Sans"/>
                <a:ea typeface="Work Sans"/>
                <a:cs typeface="Work Sans"/>
                <a:sym typeface="Work Sans"/>
              </a:rPr>
              <a:t>NAND A and B and store in register X</a:t>
            </a:r>
            <a:endParaRPr sz="1800">
              <a:latin typeface="Work Sans"/>
              <a:ea typeface="Work Sans"/>
              <a:cs typeface="Work Sans"/>
              <a:sym typeface="Work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7" name="Shape 637"/>
        <p:cNvGrpSpPr/>
        <p:nvPr/>
      </p:nvGrpSpPr>
      <p:grpSpPr>
        <a:xfrm>
          <a:off x="0" y="0"/>
          <a:ext cx="0" cy="0"/>
          <a:chOff x="0" y="0"/>
          <a:chExt cx="0" cy="0"/>
        </a:xfrm>
      </p:grpSpPr>
      <p:sp>
        <p:nvSpPr>
          <p:cNvPr id="638" name="Google Shape;638;p72"/>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a:latin typeface="Work Sans"/>
                <a:ea typeface="Work Sans"/>
                <a:cs typeface="Work Sans"/>
                <a:sym typeface="Work Sans"/>
              </a:rPr>
              <a:t>Handlers</a:t>
            </a:r>
            <a:endParaRPr>
              <a:latin typeface="Work Sans"/>
              <a:ea typeface="Work Sans"/>
              <a:cs typeface="Work Sans"/>
              <a:sym typeface="Work Sans"/>
            </a:endParaRPr>
          </a:p>
        </p:txBody>
      </p:sp>
      <p:sp>
        <p:nvSpPr>
          <p:cNvPr id="639" name="Google Shape;639;p72"/>
          <p:cNvSpPr txBox="1"/>
          <p:nvPr/>
        </p:nvSpPr>
        <p:spPr>
          <a:xfrm>
            <a:off x="683300" y="1051625"/>
            <a:ext cx="7921200" cy="964800"/>
          </a:xfrm>
          <a:prstGeom prst="rect">
            <a:avLst/>
          </a:prstGeom>
          <a:noFill/>
          <a:ln>
            <a:noFill/>
          </a:ln>
        </p:spPr>
        <p:txBody>
          <a:bodyPr anchorCtr="0" anchor="t" bIns="0" lIns="0" spcFirstLastPara="1" rIns="0" wrap="square" tIns="12700">
            <a:spAutoFit/>
          </a:bodyPr>
          <a:lstStyle/>
          <a:p>
            <a:pPr indent="-360680" lvl="0" marL="379095" marR="46990" rtl="0" algn="l">
              <a:lnSpc>
                <a:spcPct val="114999"/>
              </a:lnSpc>
              <a:spcBef>
                <a:spcPts val="0"/>
              </a:spcBef>
              <a:spcAft>
                <a:spcPts val="0"/>
              </a:spcAft>
              <a:buSzPts val="1700"/>
              <a:buFont typeface="Work Sans"/>
              <a:buChar char="●"/>
            </a:pPr>
            <a:r>
              <a:rPr lang="en" sz="1700">
                <a:latin typeface="Work Sans"/>
                <a:ea typeface="Work Sans"/>
                <a:cs typeface="Work Sans"/>
                <a:sym typeface="Work Sans"/>
              </a:rPr>
              <a:t>Example: a faulty handler procedure</a:t>
            </a:r>
            <a:endParaRPr sz="17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5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17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700">
              <a:latin typeface="Work Sans"/>
              <a:ea typeface="Work Sans"/>
              <a:cs typeface="Work Sans"/>
              <a:sym typeface="Work Sans"/>
            </a:endParaRPr>
          </a:p>
        </p:txBody>
      </p:sp>
      <p:sp>
        <p:nvSpPr>
          <p:cNvPr id="640" name="Google Shape;640;p72"/>
          <p:cNvSpPr/>
          <p:nvPr/>
        </p:nvSpPr>
        <p:spPr>
          <a:xfrm>
            <a:off x="1374750" y="1552575"/>
            <a:ext cx="5115900" cy="3024600"/>
          </a:xfrm>
          <a:prstGeom prst="rect">
            <a:avLst/>
          </a:prstGeom>
          <a:solidFill>
            <a:srgbClr val="F3F3F3"/>
          </a:solidFill>
          <a:ln cap="flat" cmpd="sng" w="19050">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1" name="Google Shape;641;p72"/>
          <p:cNvSpPr txBox="1"/>
          <p:nvPr/>
        </p:nvSpPr>
        <p:spPr>
          <a:xfrm>
            <a:off x="1443475" y="1601675"/>
            <a:ext cx="4575900" cy="18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Save $k0 to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Save ALL registers onto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{code here for</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dealing with the</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Interrupt}</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Restore ALL registers from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Restore $k0 from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a:solidFill>
                  <a:schemeClr val="dk1"/>
                </a:solidFill>
                <a:latin typeface="Source Code Pro"/>
                <a:ea typeface="Source Code Pro"/>
                <a:cs typeface="Source Code Pro"/>
                <a:sym typeface="Source Code Pro"/>
              </a:rPr>
              <a:t>PC = value in $k0</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rgbClr val="595959"/>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a:solidFill>
                <a:srgbClr val="595959"/>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a:solidFill>
                <a:srgbClr val="595959"/>
              </a:solidFill>
              <a:latin typeface="Calibri"/>
              <a:ea typeface="Calibri"/>
              <a:cs typeface="Calibri"/>
              <a:sym typeface="Calibri"/>
            </a:endParaRPr>
          </a:p>
          <a:p>
            <a:pPr indent="0" lvl="0" marL="0" rtl="0" algn="l">
              <a:spcBef>
                <a:spcPts val="0"/>
              </a:spcBef>
              <a:spcAft>
                <a:spcPts val="0"/>
              </a:spcAft>
              <a:buNone/>
            </a:pPr>
            <a:r>
              <a:t/>
            </a:r>
            <a:endParaRPr>
              <a:solidFill>
                <a:srgbClr val="595959"/>
              </a:solidFill>
              <a:latin typeface="Calibri"/>
              <a:ea typeface="Calibri"/>
              <a:cs typeface="Calibri"/>
              <a:sym typeface="Calibri"/>
            </a:endParaRPr>
          </a:p>
        </p:txBody>
      </p:sp>
      <p:sp>
        <p:nvSpPr>
          <p:cNvPr id="642" name="Google Shape;642;p72"/>
          <p:cNvSpPr txBox="1"/>
          <p:nvPr/>
        </p:nvSpPr>
        <p:spPr>
          <a:xfrm>
            <a:off x="6751050" y="1820525"/>
            <a:ext cx="1905000" cy="25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latin typeface="Work Sans"/>
                <a:ea typeface="Work Sans"/>
                <a:cs typeface="Work Sans"/>
                <a:sym typeface="Work Sans"/>
              </a:rPr>
              <a:t>To save the state of the processor, we can store them on the </a:t>
            </a:r>
            <a:r>
              <a:rPr b="1" lang="en" sz="1300">
                <a:solidFill>
                  <a:srgbClr val="595959"/>
                </a:solidFill>
                <a:latin typeface="Work Sans"/>
                <a:ea typeface="Work Sans"/>
                <a:cs typeface="Work Sans"/>
                <a:sym typeface="Work Sans"/>
              </a:rPr>
              <a:t>System Stack</a:t>
            </a:r>
            <a:r>
              <a:rPr lang="en" sz="1300">
                <a:solidFill>
                  <a:srgbClr val="595959"/>
                </a:solidFill>
                <a:latin typeface="Work Sans"/>
                <a:ea typeface="Work Sans"/>
                <a:cs typeface="Work Sans"/>
                <a:sym typeface="Work Sans"/>
              </a:rPr>
              <a:t>!</a:t>
            </a:r>
            <a:endParaRPr sz="13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300">
              <a:solidFill>
                <a:srgbClr val="595959"/>
              </a:solidFill>
              <a:latin typeface="Work Sans"/>
              <a:ea typeface="Work Sans"/>
              <a:cs typeface="Work Sans"/>
              <a:sym typeface="Work Sans"/>
            </a:endParaRPr>
          </a:p>
          <a:p>
            <a:pPr indent="0" lvl="0" marL="0" rtl="0" algn="l">
              <a:spcBef>
                <a:spcPts val="0"/>
              </a:spcBef>
              <a:spcAft>
                <a:spcPts val="0"/>
              </a:spcAft>
              <a:buNone/>
            </a:pPr>
            <a:r>
              <a:rPr lang="en" sz="1300">
                <a:solidFill>
                  <a:srgbClr val="595959"/>
                </a:solidFill>
                <a:latin typeface="Work Sans"/>
                <a:ea typeface="Work Sans"/>
                <a:cs typeface="Work Sans"/>
                <a:sym typeface="Work Sans"/>
              </a:rPr>
              <a:t>The System Stack works similar to our standard Stack (aka the User Stack), but it’s kept separate.</a:t>
            </a:r>
            <a:endParaRPr sz="1300">
              <a:solidFill>
                <a:srgbClr val="595959"/>
              </a:solidFill>
              <a:latin typeface="Work Sans"/>
              <a:ea typeface="Work Sans"/>
              <a:cs typeface="Work Sans"/>
              <a:sym typeface="Work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6" name="Shape 646"/>
        <p:cNvGrpSpPr/>
        <p:nvPr/>
      </p:nvGrpSpPr>
      <p:grpSpPr>
        <a:xfrm>
          <a:off x="0" y="0"/>
          <a:ext cx="0" cy="0"/>
          <a:chOff x="0" y="0"/>
          <a:chExt cx="0" cy="0"/>
        </a:xfrm>
      </p:grpSpPr>
      <p:sp>
        <p:nvSpPr>
          <p:cNvPr id="647" name="Google Shape;647;p73"/>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a:latin typeface="Work Sans"/>
                <a:ea typeface="Work Sans"/>
                <a:cs typeface="Work Sans"/>
                <a:sym typeface="Work Sans"/>
              </a:rPr>
              <a:t>Handlers</a:t>
            </a:r>
            <a:endParaRPr>
              <a:latin typeface="Work Sans"/>
              <a:ea typeface="Work Sans"/>
              <a:cs typeface="Work Sans"/>
              <a:sym typeface="Work Sans"/>
            </a:endParaRPr>
          </a:p>
        </p:txBody>
      </p:sp>
      <p:sp>
        <p:nvSpPr>
          <p:cNvPr id="648" name="Google Shape;648;p73"/>
          <p:cNvSpPr txBox="1"/>
          <p:nvPr/>
        </p:nvSpPr>
        <p:spPr>
          <a:xfrm>
            <a:off x="683300" y="1051625"/>
            <a:ext cx="7921200" cy="964800"/>
          </a:xfrm>
          <a:prstGeom prst="rect">
            <a:avLst/>
          </a:prstGeom>
          <a:noFill/>
          <a:ln>
            <a:noFill/>
          </a:ln>
        </p:spPr>
        <p:txBody>
          <a:bodyPr anchorCtr="0" anchor="t" bIns="0" lIns="0" spcFirstLastPara="1" rIns="0" wrap="square" tIns="12700">
            <a:spAutoFit/>
          </a:bodyPr>
          <a:lstStyle/>
          <a:p>
            <a:pPr indent="-360680" lvl="0" marL="379095" marR="46990" rtl="0" algn="l">
              <a:lnSpc>
                <a:spcPct val="114999"/>
              </a:lnSpc>
              <a:spcBef>
                <a:spcPts val="0"/>
              </a:spcBef>
              <a:spcAft>
                <a:spcPts val="0"/>
              </a:spcAft>
              <a:buSzPts val="1700"/>
              <a:buFont typeface="Work Sans"/>
              <a:buChar char="●"/>
            </a:pPr>
            <a:r>
              <a:rPr lang="en" sz="1700">
                <a:latin typeface="Work Sans"/>
                <a:ea typeface="Work Sans"/>
                <a:cs typeface="Work Sans"/>
                <a:sym typeface="Work Sans"/>
              </a:rPr>
              <a:t>Example: a faulty handler procedure</a:t>
            </a:r>
            <a:endParaRPr sz="17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5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17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700">
              <a:latin typeface="Work Sans"/>
              <a:ea typeface="Work Sans"/>
              <a:cs typeface="Work Sans"/>
              <a:sym typeface="Work Sans"/>
            </a:endParaRPr>
          </a:p>
        </p:txBody>
      </p:sp>
      <p:sp>
        <p:nvSpPr>
          <p:cNvPr id="649" name="Google Shape;649;p73"/>
          <p:cNvSpPr/>
          <p:nvPr/>
        </p:nvSpPr>
        <p:spPr>
          <a:xfrm>
            <a:off x="1374750" y="1552575"/>
            <a:ext cx="5115900" cy="3024600"/>
          </a:xfrm>
          <a:prstGeom prst="rect">
            <a:avLst/>
          </a:prstGeom>
          <a:solidFill>
            <a:srgbClr val="F3F3F3"/>
          </a:solidFill>
          <a:ln cap="flat" cmpd="sng" w="19050">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50" name="Google Shape;650;p73"/>
          <p:cNvSpPr txBox="1"/>
          <p:nvPr/>
        </p:nvSpPr>
        <p:spPr>
          <a:xfrm>
            <a:off x="1443475" y="1601675"/>
            <a:ext cx="4575900" cy="18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Save $k0 to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Save ALL registers onto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{code here for</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dealing with the</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Interrupt}</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Restore ALL registers from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Restore $k0 from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PC = value in $k0</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rgbClr val="595959"/>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rgbClr val="595959"/>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rgbClr val="595959"/>
              </a:solidFill>
              <a:latin typeface="Calibri"/>
              <a:ea typeface="Calibri"/>
              <a:cs typeface="Calibri"/>
              <a:sym typeface="Calibri"/>
            </a:endParaRPr>
          </a:p>
          <a:p>
            <a:pPr indent="0" lvl="0" marL="0" rtl="0" algn="l">
              <a:spcBef>
                <a:spcPts val="0"/>
              </a:spcBef>
              <a:spcAft>
                <a:spcPts val="0"/>
              </a:spcAft>
              <a:buNone/>
            </a:pPr>
            <a:r>
              <a:t/>
            </a:r>
            <a:endParaRPr>
              <a:solidFill>
                <a:srgbClr val="595959"/>
              </a:solidFill>
              <a:latin typeface="Calibri"/>
              <a:ea typeface="Calibri"/>
              <a:cs typeface="Calibri"/>
              <a:sym typeface="Calibri"/>
            </a:endParaRPr>
          </a:p>
        </p:txBody>
      </p:sp>
      <p:cxnSp>
        <p:nvCxnSpPr>
          <p:cNvPr id="651" name="Google Shape;651;p73"/>
          <p:cNvCxnSpPr/>
          <p:nvPr/>
        </p:nvCxnSpPr>
        <p:spPr>
          <a:xfrm flipH="1">
            <a:off x="4236175" y="1327550"/>
            <a:ext cx="2397900" cy="459600"/>
          </a:xfrm>
          <a:prstGeom prst="straightConnector1">
            <a:avLst/>
          </a:prstGeom>
          <a:noFill/>
          <a:ln cap="flat" cmpd="sng" w="19050">
            <a:solidFill>
              <a:schemeClr val="dk2"/>
            </a:solidFill>
            <a:prstDash val="solid"/>
            <a:round/>
            <a:headEnd len="med" w="med" type="none"/>
            <a:tailEnd len="med" w="med" type="triangle"/>
          </a:ln>
        </p:spPr>
      </p:cxnSp>
      <p:cxnSp>
        <p:nvCxnSpPr>
          <p:cNvPr id="652" name="Google Shape;652;p73"/>
          <p:cNvCxnSpPr/>
          <p:nvPr/>
        </p:nvCxnSpPr>
        <p:spPr>
          <a:xfrm rot="10800000">
            <a:off x="4770925" y="3533400"/>
            <a:ext cx="1779600" cy="158700"/>
          </a:xfrm>
          <a:prstGeom prst="straightConnector1">
            <a:avLst/>
          </a:prstGeom>
          <a:noFill/>
          <a:ln cap="flat" cmpd="sng" w="19050">
            <a:solidFill>
              <a:schemeClr val="dk2"/>
            </a:solidFill>
            <a:prstDash val="solid"/>
            <a:round/>
            <a:headEnd len="med" w="med" type="none"/>
            <a:tailEnd len="med" w="med" type="triangle"/>
          </a:ln>
        </p:spPr>
      </p:cxnSp>
      <p:sp>
        <p:nvSpPr>
          <p:cNvPr id="653" name="Google Shape;653;p73"/>
          <p:cNvSpPr txBox="1"/>
          <p:nvPr/>
        </p:nvSpPr>
        <p:spPr>
          <a:xfrm>
            <a:off x="6709275" y="1143750"/>
            <a:ext cx="2339400" cy="30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latin typeface="Work Sans"/>
                <a:ea typeface="Work Sans"/>
                <a:cs typeface="Work Sans"/>
                <a:sym typeface="Work Sans"/>
              </a:rPr>
              <a:t>We save $k0 to the system stack so that if an interrupt occurs while the middle Interrupt-handling code is executing, we can simply restore it by popping it off the stack</a:t>
            </a:r>
            <a:endParaRPr sz="13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300">
              <a:solidFill>
                <a:srgbClr val="595959"/>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b="1" lang="en" sz="1300">
                <a:solidFill>
                  <a:srgbClr val="595959"/>
                </a:solidFill>
                <a:latin typeface="Work Sans"/>
                <a:ea typeface="Work Sans"/>
                <a:cs typeface="Work Sans"/>
                <a:sym typeface="Work Sans"/>
              </a:rPr>
              <a:t>But what if an interrupt occurs while we are saving or restoring $k0? Or if we are restoring the PC?</a:t>
            </a:r>
            <a:endParaRPr b="1" sz="13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b="1" sz="13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b="1" sz="13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b="1" sz="1300">
              <a:solidFill>
                <a:srgbClr val="595959"/>
              </a:solidFill>
              <a:latin typeface="Work Sans"/>
              <a:ea typeface="Work Sans"/>
              <a:cs typeface="Work Sans"/>
              <a:sym typeface="Work Sans"/>
            </a:endParaRPr>
          </a:p>
        </p:txBody>
      </p:sp>
      <p:cxnSp>
        <p:nvCxnSpPr>
          <p:cNvPr id="654" name="Google Shape;654;p73"/>
          <p:cNvCxnSpPr/>
          <p:nvPr/>
        </p:nvCxnSpPr>
        <p:spPr>
          <a:xfrm flipH="1">
            <a:off x="3494625" y="3918625"/>
            <a:ext cx="2964000" cy="42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 name="Shape 658"/>
        <p:cNvGrpSpPr/>
        <p:nvPr/>
      </p:nvGrpSpPr>
      <p:grpSpPr>
        <a:xfrm>
          <a:off x="0" y="0"/>
          <a:ext cx="0" cy="0"/>
          <a:chOff x="0" y="0"/>
          <a:chExt cx="0" cy="0"/>
        </a:xfrm>
      </p:grpSpPr>
      <p:sp>
        <p:nvSpPr>
          <p:cNvPr id="659" name="Google Shape;659;p74"/>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a:latin typeface="Work Sans"/>
                <a:ea typeface="Work Sans"/>
                <a:cs typeface="Work Sans"/>
                <a:sym typeface="Work Sans"/>
              </a:rPr>
              <a:t>Handlers</a:t>
            </a:r>
            <a:endParaRPr>
              <a:latin typeface="Work Sans"/>
              <a:ea typeface="Work Sans"/>
              <a:cs typeface="Work Sans"/>
              <a:sym typeface="Work Sans"/>
            </a:endParaRPr>
          </a:p>
        </p:txBody>
      </p:sp>
      <p:sp>
        <p:nvSpPr>
          <p:cNvPr id="660" name="Google Shape;660;p74"/>
          <p:cNvSpPr txBox="1"/>
          <p:nvPr/>
        </p:nvSpPr>
        <p:spPr>
          <a:xfrm>
            <a:off x="683300" y="1051625"/>
            <a:ext cx="7921200" cy="964800"/>
          </a:xfrm>
          <a:prstGeom prst="rect">
            <a:avLst/>
          </a:prstGeom>
          <a:noFill/>
          <a:ln>
            <a:noFill/>
          </a:ln>
        </p:spPr>
        <p:txBody>
          <a:bodyPr anchorCtr="0" anchor="t" bIns="0" lIns="0" spcFirstLastPara="1" rIns="0" wrap="square" tIns="12700">
            <a:spAutoFit/>
          </a:bodyPr>
          <a:lstStyle/>
          <a:p>
            <a:pPr indent="-360680" lvl="0" marL="379095" marR="46990" rtl="0" algn="l">
              <a:lnSpc>
                <a:spcPct val="114999"/>
              </a:lnSpc>
              <a:spcBef>
                <a:spcPts val="0"/>
              </a:spcBef>
              <a:spcAft>
                <a:spcPts val="0"/>
              </a:spcAft>
              <a:buSzPts val="1700"/>
              <a:buFont typeface="Work Sans"/>
              <a:buChar char="●"/>
            </a:pPr>
            <a:r>
              <a:rPr lang="en" sz="1700">
                <a:latin typeface="Work Sans"/>
                <a:ea typeface="Work Sans"/>
                <a:cs typeface="Work Sans"/>
                <a:sym typeface="Work Sans"/>
              </a:rPr>
              <a:t>Example: a faulty </a:t>
            </a:r>
            <a:r>
              <a:rPr lang="en" sz="1700">
                <a:solidFill>
                  <a:schemeClr val="dk1"/>
                </a:solidFill>
                <a:latin typeface="Work Sans"/>
                <a:ea typeface="Work Sans"/>
                <a:cs typeface="Work Sans"/>
                <a:sym typeface="Work Sans"/>
              </a:rPr>
              <a:t>handler </a:t>
            </a:r>
            <a:r>
              <a:rPr lang="en" sz="1700">
                <a:latin typeface="Work Sans"/>
                <a:ea typeface="Work Sans"/>
                <a:cs typeface="Work Sans"/>
                <a:sym typeface="Work Sans"/>
              </a:rPr>
              <a:t>procedure</a:t>
            </a:r>
            <a:endParaRPr sz="17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5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17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700">
              <a:latin typeface="Work Sans"/>
              <a:ea typeface="Work Sans"/>
              <a:cs typeface="Work Sans"/>
              <a:sym typeface="Work Sans"/>
            </a:endParaRPr>
          </a:p>
        </p:txBody>
      </p:sp>
      <p:sp>
        <p:nvSpPr>
          <p:cNvPr id="661" name="Google Shape;661;p74"/>
          <p:cNvSpPr/>
          <p:nvPr/>
        </p:nvSpPr>
        <p:spPr>
          <a:xfrm>
            <a:off x="1374750" y="1552575"/>
            <a:ext cx="5115900" cy="3024600"/>
          </a:xfrm>
          <a:prstGeom prst="rect">
            <a:avLst/>
          </a:prstGeom>
          <a:solidFill>
            <a:srgbClr val="F3F3F3"/>
          </a:solidFill>
          <a:ln cap="flat" cmpd="sng" w="19050">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2" name="Google Shape;662;p74"/>
          <p:cNvSpPr txBox="1"/>
          <p:nvPr/>
        </p:nvSpPr>
        <p:spPr>
          <a:xfrm>
            <a:off x="1443475" y="1601675"/>
            <a:ext cx="4575900" cy="18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Save $k0 to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Save ALL registers onto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{code here for</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dealing with the</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Interrupt}</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Restore ALL registers from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Restore $k0 from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PC = value in $k0</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rgbClr val="595959"/>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rgbClr val="595959"/>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rgbClr val="595959"/>
              </a:solidFill>
              <a:latin typeface="Calibri"/>
              <a:ea typeface="Calibri"/>
              <a:cs typeface="Calibri"/>
              <a:sym typeface="Calibri"/>
            </a:endParaRPr>
          </a:p>
          <a:p>
            <a:pPr indent="0" lvl="0" marL="0" rtl="0" algn="l">
              <a:spcBef>
                <a:spcPts val="0"/>
              </a:spcBef>
              <a:spcAft>
                <a:spcPts val="0"/>
              </a:spcAft>
              <a:buNone/>
            </a:pPr>
            <a:r>
              <a:t/>
            </a:r>
            <a:endParaRPr>
              <a:solidFill>
                <a:srgbClr val="595959"/>
              </a:solidFill>
              <a:latin typeface="Calibri"/>
              <a:ea typeface="Calibri"/>
              <a:cs typeface="Calibri"/>
              <a:sym typeface="Calibri"/>
            </a:endParaRPr>
          </a:p>
        </p:txBody>
      </p:sp>
      <p:cxnSp>
        <p:nvCxnSpPr>
          <p:cNvPr id="663" name="Google Shape;663;p74"/>
          <p:cNvCxnSpPr/>
          <p:nvPr/>
        </p:nvCxnSpPr>
        <p:spPr>
          <a:xfrm flipH="1">
            <a:off x="4236175" y="1327550"/>
            <a:ext cx="2397900" cy="459600"/>
          </a:xfrm>
          <a:prstGeom prst="straightConnector1">
            <a:avLst/>
          </a:prstGeom>
          <a:noFill/>
          <a:ln cap="flat" cmpd="sng" w="19050">
            <a:solidFill>
              <a:schemeClr val="dk2"/>
            </a:solidFill>
            <a:prstDash val="solid"/>
            <a:round/>
            <a:headEnd len="med" w="med" type="none"/>
            <a:tailEnd len="med" w="med" type="triangle"/>
          </a:ln>
        </p:spPr>
      </p:cxnSp>
      <p:cxnSp>
        <p:nvCxnSpPr>
          <p:cNvPr id="664" name="Google Shape;664;p74"/>
          <p:cNvCxnSpPr/>
          <p:nvPr/>
        </p:nvCxnSpPr>
        <p:spPr>
          <a:xfrm rot="10800000">
            <a:off x="4770925" y="3533400"/>
            <a:ext cx="1779600" cy="158700"/>
          </a:xfrm>
          <a:prstGeom prst="straightConnector1">
            <a:avLst/>
          </a:prstGeom>
          <a:noFill/>
          <a:ln cap="flat" cmpd="sng" w="19050">
            <a:solidFill>
              <a:schemeClr val="dk2"/>
            </a:solidFill>
            <a:prstDash val="solid"/>
            <a:round/>
            <a:headEnd len="med" w="med" type="none"/>
            <a:tailEnd len="med" w="med" type="triangle"/>
          </a:ln>
        </p:spPr>
      </p:cxnSp>
      <p:sp>
        <p:nvSpPr>
          <p:cNvPr id="665" name="Google Shape;665;p74"/>
          <p:cNvSpPr txBox="1"/>
          <p:nvPr/>
        </p:nvSpPr>
        <p:spPr>
          <a:xfrm>
            <a:off x="6709275" y="1143750"/>
            <a:ext cx="2339400" cy="30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latin typeface="Work Sans"/>
                <a:ea typeface="Work Sans"/>
                <a:cs typeface="Work Sans"/>
                <a:sym typeface="Work Sans"/>
              </a:rPr>
              <a:t>We save $k0 to the system stack so that if an interrupt occurs while the middle Interrupt-handling code is executing, we can simply restore it by popping it off the stack</a:t>
            </a:r>
            <a:endParaRPr sz="13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300">
              <a:solidFill>
                <a:srgbClr val="595959"/>
              </a:solidFill>
              <a:latin typeface="Work Sans"/>
              <a:ea typeface="Work Sans"/>
              <a:cs typeface="Work Sans"/>
              <a:sym typeface="Work Sans"/>
            </a:endParaRPr>
          </a:p>
          <a:p>
            <a:pPr indent="0" lvl="0" marL="0" rtl="0" algn="l">
              <a:spcBef>
                <a:spcPts val="0"/>
              </a:spcBef>
              <a:spcAft>
                <a:spcPts val="0"/>
              </a:spcAft>
              <a:buNone/>
            </a:pPr>
            <a:r>
              <a:rPr b="1" lang="en" sz="1300">
                <a:solidFill>
                  <a:srgbClr val="595959"/>
                </a:solidFill>
                <a:latin typeface="Work Sans"/>
                <a:ea typeface="Work Sans"/>
                <a:cs typeface="Work Sans"/>
                <a:sym typeface="Work Sans"/>
              </a:rPr>
              <a:t>But what if an interrupt occurs while we are saving or restoring $k0? Or if we are restoring the PC?</a:t>
            </a:r>
            <a:endParaRPr b="1" sz="13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b="1" sz="1300">
              <a:solidFill>
                <a:srgbClr val="595959"/>
              </a:solidFill>
              <a:latin typeface="Work Sans"/>
              <a:ea typeface="Work Sans"/>
              <a:cs typeface="Work Sans"/>
              <a:sym typeface="Work Sans"/>
            </a:endParaRPr>
          </a:p>
          <a:p>
            <a:pPr indent="0" lvl="0" marL="0" rtl="0" algn="l">
              <a:spcBef>
                <a:spcPts val="0"/>
              </a:spcBef>
              <a:spcAft>
                <a:spcPts val="0"/>
              </a:spcAft>
              <a:buNone/>
            </a:pPr>
            <a:r>
              <a:rPr b="1" lang="en" sz="1300">
                <a:solidFill>
                  <a:srgbClr val="595959"/>
                </a:solidFill>
                <a:latin typeface="Work Sans"/>
                <a:ea typeface="Work Sans"/>
                <a:cs typeface="Work Sans"/>
                <a:sym typeface="Work Sans"/>
              </a:rPr>
              <a:t>WE LOSE $k0’s original value! </a:t>
            </a:r>
            <a:endParaRPr b="1" sz="1300">
              <a:solidFill>
                <a:srgbClr val="595959"/>
              </a:solidFill>
              <a:latin typeface="Work Sans"/>
              <a:ea typeface="Work Sans"/>
              <a:cs typeface="Work Sans"/>
              <a:sym typeface="Work Sans"/>
            </a:endParaRPr>
          </a:p>
        </p:txBody>
      </p:sp>
      <p:pic>
        <p:nvPicPr>
          <p:cNvPr id="666" name="Google Shape;666;p74"/>
          <p:cNvPicPr preferRelativeResize="0"/>
          <p:nvPr/>
        </p:nvPicPr>
        <p:blipFill rotWithShape="1">
          <a:blip r:embed="rId3">
            <a:alphaModFix/>
          </a:blip>
          <a:srcRect b="1545" l="0" r="0" t="0"/>
          <a:stretch/>
        </p:blipFill>
        <p:spPr>
          <a:xfrm>
            <a:off x="8296777" y="4201650"/>
            <a:ext cx="600951" cy="495849"/>
          </a:xfrm>
          <a:prstGeom prst="rect">
            <a:avLst/>
          </a:prstGeom>
          <a:noFill/>
          <a:ln>
            <a:noFill/>
          </a:ln>
        </p:spPr>
      </p:pic>
      <p:cxnSp>
        <p:nvCxnSpPr>
          <p:cNvPr id="667" name="Google Shape;667;p74"/>
          <p:cNvCxnSpPr/>
          <p:nvPr/>
        </p:nvCxnSpPr>
        <p:spPr>
          <a:xfrm flipH="1">
            <a:off x="3494625" y="3918625"/>
            <a:ext cx="2964000" cy="42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1" name="Shape 671"/>
        <p:cNvGrpSpPr/>
        <p:nvPr/>
      </p:nvGrpSpPr>
      <p:grpSpPr>
        <a:xfrm>
          <a:off x="0" y="0"/>
          <a:ext cx="0" cy="0"/>
          <a:chOff x="0" y="0"/>
          <a:chExt cx="0" cy="0"/>
        </a:xfrm>
      </p:grpSpPr>
      <p:sp>
        <p:nvSpPr>
          <p:cNvPr id="672" name="Google Shape;672;p75"/>
          <p:cNvSpPr txBox="1"/>
          <p:nvPr>
            <p:ph type="title"/>
          </p:nvPr>
        </p:nvSpPr>
        <p:spPr>
          <a:xfrm>
            <a:off x="592775" y="436598"/>
            <a:ext cx="4821000" cy="7695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a:solidFill>
                  <a:srgbClr val="3C78D8"/>
                </a:solidFill>
                <a:latin typeface="Work Sans"/>
                <a:ea typeface="Work Sans"/>
                <a:cs typeface="Work Sans"/>
                <a:sym typeface="Work Sans"/>
              </a:rPr>
              <a:t>E</a:t>
            </a:r>
            <a:r>
              <a:rPr b="1" lang="en">
                <a:solidFill>
                  <a:srgbClr val="3C78D8"/>
                </a:solidFill>
                <a:latin typeface="Work Sans"/>
                <a:ea typeface="Work Sans"/>
                <a:cs typeface="Work Sans"/>
                <a:sym typeface="Work Sans"/>
              </a:rPr>
              <a:t>xercise:</a:t>
            </a:r>
            <a:r>
              <a:rPr b="1" lang="en"/>
              <a:t> </a:t>
            </a:r>
            <a:r>
              <a:rPr lang="en">
                <a:latin typeface="Work Sans"/>
                <a:ea typeface="Work Sans"/>
                <a:cs typeface="Work Sans"/>
                <a:sym typeface="Work Sans"/>
              </a:rPr>
              <a:t>Protecting $k0</a:t>
            </a:r>
            <a:endParaRPr/>
          </a:p>
          <a:p>
            <a:pPr indent="0" lvl="0" marL="0" rtl="0" algn="l">
              <a:spcBef>
                <a:spcPts val="0"/>
              </a:spcBef>
              <a:spcAft>
                <a:spcPts val="0"/>
              </a:spcAft>
              <a:buNone/>
            </a:pPr>
            <a:r>
              <a:t/>
            </a:r>
            <a:endParaRPr/>
          </a:p>
        </p:txBody>
      </p:sp>
      <p:sp>
        <p:nvSpPr>
          <p:cNvPr id="673" name="Google Shape;673;p75"/>
          <p:cNvSpPr txBox="1"/>
          <p:nvPr>
            <p:ph idx="1" type="body"/>
          </p:nvPr>
        </p:nvSpPr>
        <p:spPr>
          <a:xfrm>
            <a:off x="622187" y="1043251"/>
            <a:ext cx="7871400" cy="246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latin typeface="Work Sans"/>
                <a:ea typeface="Work Sans"/>
                <a:cs typeface="Work Sans"/>
                <a:sym typeface="Work Sans"/>
              </a:rPr>
              <a:t>What are some ways to prevent $k0 from being overwritten by an interrupt?</a:t>
            </a:r>
            <a:endParaRPr>
              <a:latin typeface="Work Sans"/>
              <a:ea typeface="Work Sans"/>
              <a:cs typeface="Work Sans"/>
              <a:sym typeface="Work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7" name="Shape 677"/>
        <p:cNvGrpSpPr/>
        <p:nvPr/>
      </p:nvGrpSpPr>
      <p:grpSpPr>
        <a:xfrm>
          <a:off x="0" y="0"/>
          <a:ext cx="0" cy="0"/>
          <a:chOff x="0" y="0"/>
          <a:chExt cx="0" cy="0"/>
        </a:xfrm>
      </p:grpSpPr>
      <p:sp>
        <p:nvSpPr>
          <p:cNvPr id="678" name="Google Shape;678;p76"/>
          <p:cNvSpPr txBox="1"/>
          <p:nvPr>
            <p:ph type="title"/>
          </p:nvPr>
        </p:nvSpPr>
        <p:spPr>
          <a:xfrm>
            <a:off x="592775" y="436598"/>
            <a:ext cx="4821000" cy="7695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
                <a:solidFill>
                  <a:srgbClr val="3C78D8"/>
                </a:solidFill>
                <a:latin typeface="Work Sans"/>
                <a:ea typeface="Work Sans"/>
                <a:cs typeface="Work Sans"/>
                <a:sym typeface="Work Sans"/>
              </a:rPr>
              <a:t>Solution</a:t>
            </a:r>
            <a:r>
              <a:rPr b="1" lang="en">
                <a:solidFill>
                  <a:srgbClr val="3C78D8"/>
                </a:solidFill>
                <a:latin typeface="Work Sans"/>
                <a:ea typeface="Work Sans"/>
                <a:cs typeface="Work Sans"/>
                <a:sym typeface="Work Sans"/>
              </a:rPr>
              <a:t>:</a:t>
            </a:r>
            <a:r>
              <a:rPr b="1" lang="en"/>
              <a:t> </a:t>
            </a:r>
            <a:r>
              <a:rPr lang="en">
                <a:latin typeface="Work Sans"/>
                <a:ea typeface="Work Sans"/>
                <a:cs typeface="Work Sans"/>
                <a:sym typeface="Work Sans"/>
              </a:rPr>
              <a:t>Protecting </a:t>
            </a:r>
            <a:r>
              <a:rPr lang="en">
                <a:latin typeface="Work Sans"/>
                <a:ea typeface="Work Sans"/>
                <a:cs typeface="Work Sans"/>
                <a:sym typeface="Work Sans"/>
              </a:rPr>
              <a:t>$k0</a:t>
            </a:r>
            <a:endParaRPr/>
          </a:p>
          <a:p>
            <a:pPr indent="0" lvl="0" marL="0" rtl="0" algn="l">
              <a:spcBef>
                <a:spcPts val="0"/>
              </a:spcBef>
              <a:spcAft>
                <a:spcPts val="0"/>
              </a:spcAft>
              <a:buNone/>
            </a:pPr>
            <a:r>
              <a:t/>
            </a:r>
            <a:endParaRPr/>
          </a:p>
        </p:txBody>
      </p:sp>
      <p:sp>
        <p:nvSpPr>
          <p:cNvPr id="679" name="Google Shape;679;p76"/>
          <p:cNvSpPr txBox="1"/>
          <p:nvPr>
            <p:ph idx="1" type="body"/>
          </p:nvPr>
        </p:nvSpPr>
        <p:spPr>
          <a:xfrm>
            <a:off x="622187" y="1043251"/>
            <a:ext cx="7871400" cy="3132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latin typeface="Work Sans"/>
                <a:ea typeface="Work Sans"/>
                <a:cs typeface="Work Sans"/>
                <a:sym typeface="Work Sans"/>
              </a:rPr>
              <a:t>What are some ways to prevent $k0 from being overwritten by an interrupt?</a:t>
            </a:r>
            <a:endParaRPr>
              <a:latin typeface="Work Sans"/>
              <a:ea typeface="Work Sans"/>
              <a:cs typeface="Work Sans"/>
              <a:sym typeface="Work Sans"/>
            </a:endParaRPr>
          </a:p>
          <a:p>
            <a:pPr indent="0" lvl="0" marL="0" rtl="0" algn="l">
              <a:spcBef>
                <a:spcPts val="0"/>
              </a:spcBef>
              <a:spcAft>
                <a:spcPts val="0"/>
              </a:spcAft>
              <a:buNone/>
            </a:pPr>
            <a:r>
              <a:t/>
            </a:r>
            <a:endParaRPr>
              <a:latin typeface="Work Sans"/>
              <a:ea typeface="Work Sans"/>
              <a:cs typeface="Work Sans"/>
              <a:sym typeface="Work Sans"/>
            </a:endParaRPr>
          </a:p>
          <a:p>
            <a:pPr indent="0" lvl="0" marL="12700" marR="231140" rtl="0" algn="l">
              <a:lnSpc>
                <a:spcPct val="114999"/>
              </a:lnSpc>
              <a:spcBef>
                <a:spcPts val="1200"/>
              </a:spcBef>
              <a:spcAft>
                <a:spcPts val="0"/>
              </a:spcAft>
              <a:buClr>
                <a:schemeClr val="dk1"/>
              </a:buClr>
              <a:buSzPts val="1100"/>
              <a:buFont typeface="Arial"/>
              <a:buNone/>
            </a:pPr>
            <a:r>
              <a:rPr lang="en" sz="1800">
                <a:latin typeface="Work Sans"/>
                <a:ea typeface="Work Sans"/>
                <a:cs typeface="Work Sans"/>
                <a:sym typeface="Work Sans"/>
              </a:rPr>
              <a:t>→ Solution 1: Disabling/Enabling Interrupts </a:t>
            </a:r>
            <a:endParaRPr sz="1800">
              <a:latin typeface="Work Sans"/>
              <a:ea typeface="Work Sans"/>
              <a:cs typeface="Work Sans"/>
              <a:sym typeface="Work Sans"/>
            </a:endParaRPr>
          </a:p>
          <a:p>
            <a:pPr indent="0" lvl="0" marL="12700" marR="231140" rtl="0" algn="l">
              <a:lnSpc>
                <a:spcPct val="114999"/>
              </a:lnSpc>
              <a:spcBef>
                <a:spcPts val="1200"/>
              </a:spcBef>
              <a:spcAft>
                <a:spcPts val="0"/>
              </a:spcAft>
              <a:buClr>
                <a:schemeClr val="dk1"/>
              </a:buClr>
              <a:buSzPts val="1100"/>
              <a:buFont typeface="Arial"/>
              <a:buNone/>
            </a:pPr>
            <a:r>
              <a:rPr lang="en" sz="1800">
                <a:latin typeface="Work Sans"/>
                <a:ea typeface="Work Sans"/>
                <a:cs typeface="Work Sans"/>
                <a:sym typeface="Work Sans"/>
              </a:rPr>
              <a:t>→ Solution 2: Atomic Instructions </a:t>
            </a:r>
            <a:endParaRPr sz="1800">
              <a:latin typeface="Work Sans"/>
              <a:ea typeface="Work Sans"/>
              <a:cs typeface="Work Sans"/>
              <a:sym typeface="Work Sans"/>
            </a:endParaRPr>
          </a:p>
          <a:p>
            <a:pPr indent="0" lvl="0" marL="12700" marR="231140" rtl="0" algn="l">
              <a:lnSpc>
                <a:spcPct val="114999"/>
              </a:lnSpc>
              <a:spcBef>
                <a:spcPts val="1200"/>
              </a:spcBef>
              <a:spcAft>
                <a:spcPts val="0"/>
              </a:spcAft>
              <a:buClr>
                <a:schemeClr val="dk1"/>
              </a:buClr>
              <a:buSzPts val="1100"/>
              <a:buFont typeface="Arial"/>
              <a:buNone/>
            </a:pPr>
            <a:r>
              <a:t/>
            </a:r>
            <a:endParaRPr sz="1800">
              <a:latin typeface="Work Sans"/>
              <a:ea typeface="Work Sans"/>
              <a:cs typeface="Work Sans"/>
              <a:sym typeface="Work Sans"/>
            </a:endParaRPr>
          </a:p>
          <a:p>
            <a:pPr indent="0" lvl="0" marL="0" marR="231140" rtl="0" algn="l">
              <a:lnSpc>
                <a:spcPct val="114999"/>
              </a:lnSpc>
              <a:spcBef>
                <a:spcPts val="1200"/>
              </a:spcBef>
              <a:spcAft>
                <a:spcPts val="0"/>
              </a:spcAft>
              <a:buClr>
                <a:schemeClr val="dk1"/>
              </a:buClr>
              <a:buSzPts val="1100"/>
              <a:buFont typeface="Arial"/>
              <a:buNone/>
            </a:pPr>
            <a:r>
              <a:rPr lang="en" sz="1800">
                <a:latin typeface="Work Sans"/>
                <a:ea typeface="Work Sans"/>
                <a:cs typeface="Work Sans"/>
                <a:sym typeface="Work Sans"/>
              </a:rPr>
              <a:t>Both prevent a discontinuity from interfering with important procedures (mainly saving/restoring the PC and $k0).</a:t>
            </a:r>
            <a:endParaRPr sz="1800">
              <a:latin typeface="Work Sans"/>
              <a:ea typeface="Work Sans"/>
              <a:cs typeface="Work Sans"/>
              <a:sym typeface="Work Sans"/>
            </a:endParaRPr>
          </a:p>
          <a:p>
            <a:pPr indent="0" lvl="0" marL="12700" marR="231140" rtl="0" algn="l">
              <a:lnSpc>
                <a:spcPct val="114999"/>
              </a:lnSpc>
              <a:spcBef>
                <a:spcPts val="1200"/>
              </a:spcBef>
              <a:spcAft>
                <a:spcPts val="0"/>
              </a:spcAft>
              <a:buClr>
                <a:schemeClr val="dk1"/>
              </a:buClr>
              <a:buSzPts val="1100"/>
              <a:buFont typeface="Arial"/>
              <a:buNone/>
            </a:pPr>
            <a:r>
              <a:rPr lang="en" sz="1800">
                <a:latin typeface="Work Sans"/>
                <a:ea typeface="Work Sans"/>
                <a:cs typeface="Work Sans"/>
                <a:sym typeface="Work Sans"/>
              </a:rPr>
              <a:t>	</a:t>
            </a:r>
            <a:endParaRPr sz="1800">
              <a:latin typeface="Work Sans"/>
              <a:ea typeface="Work Sans"/>
              <a:cs typeface="Work Sans"/>
              <a:sym typeface="Work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3" name="Shape 683"/>
        <p:cNvGrpSpPr/>
        <p:nvPr/>
      </p:nvGrpSpPr>
      <p:grpSpPr>
        <a:xfrm>
          <a:off x="0" y="0"/>
          <a:ext cx="0" cy="0"/>
          <a:chOff x="0" y="0"/>
          <a:chExt cx="0" cy="0"/>
        </a:xfrm>
      </p:grpSpPr>
      <p:sp>
        <p:nvSpPr>
          <p:cNvPr id="684" name="Google Shape;684;p77"/>
          <p:cNvSpPr txBox="1"/>
          <p:nvPr>
            <p:ph type="title"/>
          </p:nvPr>
        </p:nvSpPr>
        <p:spPr>
          <a:xfrm>
            <a:off x="592775" y="436600"/>
            <a:ext cx="7298100" cy="4002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en">
                <a:latin typeface="Work Sans"/>
                <a:ea typeface="Work Sans"/>
                <a:cs typeface="Work Sans"/>
                <a:sym typeface="Work Sans"/>
              </a:rPr>
              <a:t>Handlers</a:t>
            </a:r>
            <a:endParaRPr>
              <a:latin typeface="Work Sans"/>
              <a:ea typeface="Work Sans"/>
              <a:cs typeface="Work Sans"/>
              <a:sym typeface="Work Sans"/>
            </a:endParaRPr>
          </a:p>
        </p:txBody>
      </p:sp>
      <p:sp>
        <p:nvSpPr>
          <p:cNvPr id="685" name="Google Shape;685;p77"/>
          <p:cNvSpPr txBox="1"/>
          <p:nvPr/>
        </p:nvSpPr>
        <p:spPr>
          <a:xfrm>
            <a:off x="683300" y="1051625"/>
            <a:ext cx="7921200" cy="964800"/>
          </a:xfrm>
          <a:prstGeom prst="rect">
            <a:avLst/>
          </a:prstGeom>
          <a:noFill/>
          <a:ln>
            <a:noFill/>
          </a:ln>
        </p:spPr>
        <p:txBody>
          <a:bodyPr anchorCtr="0" anchor="t" bIns="0" lIns="0" spcFirstLastPara="1" rIns="0" wrap="square" tIns="12700">
            <a:spAutoFit/>
          </a:bodyPr>
          <a:lstStyle/>
          <a:p>
            <a:pPr indent="-360680" lvl="0" marL="379095" marR="46990" rtl="0" algn="l">
              <a:lnSpc>
                <a:spcPct val="114999"/>
              </a:lnSpc>
              <a:spcBef>
                <a:spcPts val="0"/>
              </a:spcBef>
              <a:spcAft>
                <a:spcPts val="0"/>
              </a:spcAft>
              <a:buSzPts val="1700"/>
              <a:buFont typeface="Work Sans"/>
              <a:buChar char="●"/>
            </a:pPr>
            <a:r>
              <a:rPr lang="en" sz="1700">
                <a:latin typeface="Work Sans"/>
                <a:ea typeface="Work Sans"/>
                <a:cs typeface="Work Sans"/>
                <a:sym typeface="Work Sans"/>
              </a:rPr>
              <a:t>Example: A better handler procedure</a:t>
            </a:r>
            <a:endParaRPr sz="17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500">
              <a:latin typeface="Work Sans"/>
              <a:ea typeface="Work Sans"/>
              <a:cs typeface="Work Sans"/>
              <a:sym typeface="Work Sans"/>
            </a:endParaRPr>
          </a:p>
          <a:p>
            <a:pPr indent="0" lvl="0" marL="457200" marR="46990" rtl="0" algn="l">
              <a:lnSpc>
                <a:spcPct val="114999"/>
              </a:lnSpc>
              <a:spcBef>
                <a:spcPts val="0"/>
              </a:spcBef>
              <a:spcAft>
                <a:spcPts val="0"/>
              </a:spcAft>
              <a:buNone/>
            </a:pPr>
            <a:r>
              <a:t/>
            </a:r>
            <a:endParaRPr sz="1700">
              <a:latin typeface="Work Sans"/>
              <a:ea typeface="Work Sans"/>
              <a:cs typeface="Work Sans"/>
              <a:sym typeface="Work Sans"/>
            </a:endParaRPr>
          </a:p>
          <a:p>
            <a:pPr indent="0" lvl="0" marL="0" marR="46990" rtl="0" algn="l">
              <a:lnSpc>
                <a:spcPct val="114999"/>
              </a:lnSpc>
              <a:spcBef>
                <a:spcPts val="0"/>
              </a:spcBef>
              <a:spcAft>
                <a:spcPts val="0"/>
              </a:spcAft>
              <a:buNone/>
            </a:pPr>
            <a:r>
              <a:t/>
            </a:r>
            <a:endParaRPr sz="1700">
              <a:latin typeface="Work Sans"/>
              <a:ea typeface="Work Sans"/>
              <a:cs typeface="Work Sans"/>
              <a:sym typeface="Work Sans"/>
            </a:endParaRPr>
          </a:p>
        </p:txBody>
      </p:sp>
      <p:sp>
        <p:nvSpPr>
          <p:cNvPr id="686" name="Google Shape;686;p77"/>
          <p:cNvSpPr/>
          <p:nvPr/>
        </p:nvSpPr>
        <p:spPr>
          <a:xfrm>
            <a:off x="1374750" y="1552575"/>
            <a:ext cx="5115900" cy="3024600"/>
          </a:xfrm>
          <a:prstGeom prst="rect">
            <a:avLst/>
          </a:prstGeom>
          <a:solidFill>
            <a:srgbClr val="F3F3F3"/>
          </a:solidFill>
          <a:ln cap="flat" cmpd="sng" w="19050">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7" name="Google Shape;687;p77"/>
          <p:cNvSpPr txBox="1"/>
          <p:nvPr/>
        </p:nvSpPr>
        <p:spPr>
          <a:xfrm>
            <a:off x="1443475" y="1601675"/>
            <a:ext cx="4847400" cy="18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Save $k0 to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Enable Interrupts</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Save ALL registers onto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{code here for</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dealing with the</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Interrupt}</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Restore ALL registers from System Stack</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Disable Interrupts</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RETI ($k0-&gt;PC, Restore mode from the system </a:t>
            </a:r>
            <a:r>
              <a:rPr lang="en">
                <a:latin typeface="Work Sans"/>
                <a:ea typeface="Work Sans"/>
                <a:cs typeface="Work Sans"/>
                <a:sym typeface="Work Sans"/>
              </a:rPr>
              <a:t>stack</a:t>
            </a:r>
            <a:r>
              <a:rPr lang="en">
                <a:solidFill>
                  <a:srgbClr val="595959"/>
                </a:solidFill>
                <a:latin typeface="Work Sans"/>
                <a:ea typeface="Work Sans"/>
                <a:cs typeface="Work Sans"/>
                <a:sym typeface="Work Sans"/>
              </a:rPr>
              <a:t>, </a:t>
            </a:r>
            <a:r>
              <a:rPr lang="en">
                <a:solidFill>
                  <a:schemeClr val="dk1"/>
                </a:solidFill>
                <a:latin typeface="Source Code Pro"/>
                <a:ea typeface="Source Code Pro"/>
                <a:cs typeface="Source Code Pro"/>
                <a:sym typeface="Source Code Pro"/>
              </a:rPr>
              <a:t>and enables interrupts atomically)</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rgbClr val="595959"/>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rgbClr val="595959"/>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rgbClr val="595959"/>
              </a:solidFill>
              <a:latin typeface="Calibri"/>
              <a:ea typeface="Calibri"/>
              <a:cs typeface="Calibri"/>
              <a:sym typeface="Calibri"/>
            </a:endParaRPr>
          </a:p>
          <a:p>
            <a:pPr indent="0" lvl="0" marL="0" rtl="0" algn="l">
              <a:spcBef>
                <a:spcPts val="0"/>
              </a:spcBef>
              <a:spcAft>
                <a:spcPts val="0"/>
              </a:spcAft>
              <a:buNone/>
            </a:pPr>
            <a:r>
              <a:t/>
            </a:r>
            <a:endParaRPr>
              <a:solidFill>
                <a:srgbClr val="595959"/>
              </a:solidFill>
              <a:latin typeface="Calibri"/>
              <a:ea typeface="Calibri"/>
              <a:cs typeface="Calibri"/>
              <a:sym typeface="Calibri"/>
            </a:endParaRPr>
          </a:p>
        </p:txBody>
      </p:sp>
      <p:sp>
        <p:nvSpPr>
          <p:cNvPr id="688" name="Google Shape;688;p77"/>
          <p:cNvSpPr txBox="1"/>
          <p:nvPr/>
        </p:nvSpPr>
        <p:spPr>
          <a:xfrm>
            <a:off x="6617400" y="1531775"/>
            <a:ext cx="2397900" cy="19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latin typeface="Work Sans"/>
                <a:ea typeface="Work Sans"/>
                <a:cs typeface="Work Sans"/>
                <a:sym typeface="Work Sans"/>
              </a:rPr>
              <a:t>Interrupts are disabled before executing the handler. </a:t>
            </a:r>
            <a:endParaRPr sz="13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300">
              <a:solidFill>
                <a:srgbClr val="595959"/>
              </a:solidFill>
              <a:latin typeface="Work Sans"/>
              <a:ea typeface="Work Sans"/>
              <a:cs typeface="Work Sans"/>
              <a:sym typeface="Work Sans"/>
            </a:endParaRPr>
          </a:p>
          <a:p>
            <a:pPr indent="0" lvl="0" marL="0" rtl="0" algn="l">
              <a:spcBef>
                <a:spcPts val="0"/>
              </a:spcBef>
              <a:spcAft>
                <a:spcPts val="0"/>
              </a:spcAft>
              <a:buNone/>
            </a:pPr>
            <a:r>
              <a:rPr lang="en" sz="1300">
                <a:solidFill>
                  <a:srgbClr val="595959"/>
                </a:solidFill>
                <a:latin typeface="Work Sans"/>
                <a:ea typeface="Work Sans"/>
                <a:cs typeface="Work Sans"/>
                <a:sym typeface="Work Sans"/>
              </a:rPr>
              <a:t>We purposely enable/disable interrupts to allow us to safely save $k0 on the stack.</a:t>
            </a:r>
            <a:endParaRPr sz="1300">
              <a:solidFill>
                <a:srgbClr val="595959"/>
              </a:solidFill>
              <a:latin typeface="Work Sans"/>
              <a:ea typeface="Work Sans"/>
              <a:cs typeface="Work Sans"/>
              <a:sym typeface="Work Sans"/>
            </a:endParaRPr>
          </a:p>
          <a:p>
            <a:pPr indent="0" lvl="0" marL="0" rtl="0" algn="l">
              <a:spcBef>
                <a:spcPts val="0"/>
              </a:spcBef>
              <a:spcAft>
                <a:spcPts val="0"/>
              </a:spcAft>
              <a:buNone/>
            </a:pPr>
            <a:r>
              <a:t/>
            </a:r>
            <a:endParaRPr sz="1300">
              <a:solidFill>
                <a:srgbClr val="595959"/>
              </a:solidFill>
              <a:latin typeface="Work Sans"/>
              <a:ea typeface="Work Sans"/>
              <a:cs typeface="Work Sans"/>
              <a:sym typeface="Work Sans"/>
            </a:endParaRPr>
          </a:p>
          <a:p>
            <a:pPr indent="0" lvl="0" marL="0" rtl="0" algn="l">
              <a:spcBef>
                <a:spcPts val="0"/>
              </a:spcBef>
              <a:spcAft>
                <a:spcPts val="0"/>
              </a:spcAft>
              <a:buNone/>
            </a:pPr>
            <a:r>
              <a:rPr lang="en" sz="1300">
                <a:solidFill>
                  <a:srgbClr val="595959"/>
                </a:solidFill>
                <a:latin typeface="Work Sans"/>
                <a:ea typeface="Work Sans"/>
                <a:cs typeface="Work Sans"/>
                <a:sym typeface="Work Sans"/>
              </a:rPr>
              <a:t>We create an atomic RETI instruction to atomically save $k0 and enable interrupts, allowing safe restoration.</a:t>
            </a:r>
            <a:endParaRPr sz="1300">
              <a:solidFill>
                <a:srgbClr val="595959"/>
              </a:solidFill>
              <a:latin typeface="Work Sans"/>
              <a:ea typeface="Work Sans"/>
              <a:cs typeface="Work Sans"/>
              <a:sym typeface="Work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2" name="Shape 692"/>
        <p:cNvGrpSpPr/>
        <p:nvPr/>
      </p:nvGrpSpPr>
      <p:grpSpPr>
        <a:xfrm>
          <a:off x="0" y="0"/>
          <a:ext cx="0" cy="0"/>
          <a:chOff x="0" y="0"/>
          <a:chExt cx="0" cy="0"/>
        </a:xfrm>
      </p:grpSpPr>
      <p:sp>
        <p:nvSpPr>
          <p:cNvPr id="693" name="Google Shape;693;p78"/>
          <p:cNvSpPr txBox="1"/>
          <p:nvPr>
            <p:ph type="title"/>
          </p:nvPr>
        </p:nvSpPr>
        <p:spPr>
          <a:xfrm>
            <a:off x="592775" y="436600"/>
            <a:ext cx="7841100" cy="400200"/>
          </a:xfrm>
          <a:prstGeom prst="rect">
            <a:avLst/>
          </a:prstGeom>
          <a:noFill/>
          <a:ln>
            <a:noFill/>
          </a:ln>
        </p:spPr>
        <p:txBody>
          <a:bodyPr anchorCtr="0" anchor="t" bIns="0" lIns="0" spcFirstLastPara="1" rIns="0" wrap="square" tIns="15225">
            <a:spAutoFit/>
          </a:bodyPr>
          <a:lstStyle/>
          <a:p>
            <a:pPr indent="0" lvl="0" marL="12700" rtl="0" algn="ctr">
              <a:lnSpc>
                <a:spcPct val="100000"/>
              </a:lnSpc>
              <a:spcBef>
                <a:spcPts val="0"/>
              </a:spcBef>
              <a:spcAft>
                <a:spcPts val="0"/>
              </a:spcAft>
              <a:buNone/>
            </a:pPr>
            <a:r>
              <a:rPr b="1" lang="en">
                <a:solidFill>
                  <a:srgbClr val="3C78D8"/>
                </a:solidFill>
              </a:rPr>
              <a:t>Exercise:</a:t>
            </a:r>
            <a:r>
              <a:rPr b="1" lang="en"/>
              <a:t> </a:t>
            </a:r>
            <a:r>
              <a:rPr lang="en"/>
              <a:t>Handling Discontinuity</a:t>
            </a:r>
            <a:endParaRPr/>
          </a:p>
        </p:txBody>
      </p:sp>
      <p:sp>
        <p:nvSpPr>
          <p:cNvPr id="694" name="Google Shape;694;p78"/>
          <p:cNvSpPr txBox="1"/>
          <p:nvPr/>
        </p:nvSpPr>
        <p:spPr>
          <a:xfrm>
            <a:off x="2095500" y="1056069"/>
            <a:ext cx="4953000" cy="1003500"/>
          </a:xfrm>
          <a:prstGeom prst="rect">
            <a:avLst/>
          </a:prstGeom>
          <a:noFill/>
          <a:ln>
            <a:noFill/>
          </a:ln>
        </p:spPr>
        <p:txBody>
          <a:bodyPr anchorCtr="0" anchor="t" bIns="0" lIns="0" spcFirstLastPara="1" rIns="0" wrap="square" tIns="12700">
            <a:spAutoFit/>
          </a:bodyPr>
          <a:lstStyle/>
          <a:p>
            <a:pPr indent="0" lvl="0" marL="12700" rtl="0" algn="ctr">
              <a:lnSpc>
                <a:spcPct val="115000"/>
              </a:lnSpc>
              <a:spcBef>
                <a:spcPts val="0"/>
              </a:spcBef>
              <a:spcAft>
                <a:spcPts val="0"/>
              </a:spcAft>
              <a:buNone/>
            </a:pPr>
            <a:r>
              <a:rPr lang="en" sz="1700">
                <a:solidFill>
                  <a:srgbClr val="595959"/>
                </a:solidFill>
                <a:latin typeface="Work Sans"/>
                <a:ea typeface="Work Sans"/>
                <a:cs typeface="Work Sans"/>
                <a:sym typeface="Work Sans"/>
              </a:rPr>
              <a:t>The </a:t>
            </a:r>
            <a:r>
              <a:rPr lang="en" sz="1700">
                <a:solidFill>
                  <a:srgbClr val="595959"/>
                </a:solidFill>
                <a:latin typeface="Work Sans"/>
                <a:ea typeface="Work Sans"/>
                <a:cs typeface="Work Sans"/>
                <a:sym typeface="Work Sans"/>
              </a:rPr>
              <a:t>OS should be able to handle any discontinuity</a:t>
            </a:r>
            <a:r>
              <a:rPr lang="en" sz="1700">
                <a:latin typeface="Work Sans"/>
                <a:ea typeface="Work Sans"/>
                <a:cs typeface="Work Sans"/>
                <a:sym typeface="Work Sans"/>
              </a:rPr>
              <a:t> </a:t>
            </a:r>
            <a:r>
              <a:rPr lang="en" sz="1700">
                <a:solidFill>
                  <a:srgbClr val="595959"/>
                </a:solidFill>
                <a:latin typeface="Work Sans"/>
                <a:ea typeface="Work Sans"/>
                <a:cs typeface="Work Sans"/>
                <a:sym typeface="Work Sans"/>
              </a:rPr>
              <a:t>Where does the responsibility fall?  </a:t>
            </a:r>
            <a:endParaRPr sz="1700">
              <a:latin typeface="Work Sans"/>
              <a:ea typeface="Work Sans"/>
              <a:cs typeface="Work Sans"/>
              <a:sym typeface="Work Sans"/>
            </a:endParaRPr>
          </a:p>
          <a:p>
            <a:pPr indent="0" lvl="0" marL="0" rtl="0" algn="ctr">
              <a:lnSpc>
                <a:spcPct val="115000"/>
              </a:lnSpc>
              <a:spcBef>
                <a:spcPts val="325"/>
              </a:spcBef>
              <a:spcAft>
                <a:spcPts val="0"/>
              </a:spcAft>
              <a:buNone/>
            </a:pPr>
            <a:r>
              <a:t/>
            </a:r>
            <a:endParaRPr sz="300">
              <a:latin typeface="Work Sans"/>
              <a:ea typeface="Work Sans"/>
              <a:cs typeface="Work Sans"/>
              <a:sym typeface="Work Sans"/>
            </a:endParaRPr>
          </a:p>
        </p:txBody>
      </p:sp>
      <p:cxnSp>
        <p:nvCxnSpPr>
          <p:cNvPr id="695" name="Google Shape;695;p78"/>
          <p:cNvCxnSpPr/>
          <p:nvPr/>
        </p:nvCxnSpPr>
        <p:spPr>
          <a:xfrm>
            <a:off x="4563150" y="1997300"/>
            <a:ext cx="17700" cy="2491800"/>
          </a:xfrm>
          <a:prstGeom prst="straightConnector1">
            <a:avLst/>
          </a:prstGeom>
          <a:noFill/>
          <a:ln cap="flat" cmpd="sng" w="9525">
            <a:solidFill>
              <a:schemeClr val="dk2"/>
            </a:solidFill>
            <a:prstDash val="solid"/>
            <a:round/>
            <a:headEnd len="med" w="med" type="none"/>
            <a:tailEnd len="med" w="med" type="none"/>
          </a:ln>
        </p:spPr>
      </p:cxnSp>
      <p:sp>
        <p:nvSpPr>
          <p:cNvPr id="696" name="Google Shape;696;p78"/>
          <p:cNvSpPr txBox="1"/>
          <p:nvPr/>
        </p:nvSpPr>
        <p:spPr>
          <a:xfrm>
            <a:off x="4572000" y="2006150"/>
            <a:ext cx="2746200" cy="3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Work Sans"/>
                <a:ea typeface="Work Sans"/>
                <a:cs typeface="Work Sans"/>
                <a:sym typeface="Work Sans"/>
              </a:rPr>
              <a:t>ISA</a:t>
            </a:r>
            <a:endParaRPr b="1" sz="1800">
              <a:latin typeface="Work Sans"/>
              <a:ea typeface="Work Sans"/>
              <a:cs typeface="Work Sans"/>
              <a:sym typeface="Work Sans"/>
            </a:endParaRPr>
          </a:p>
        </p:txBody>
      </p:sp>
      <p:sp>
        <p:nvSpPr>
          <p:cNvPr id="697" name="Google Shape;697;p78"/>
          <p:cNvSpPr txBox="1"/>
          <p:nvPr/>
        </p:nvSpPr>
        <p:spPr>
          <a:xfrm>
            <a:off x="1834550" y="2006150"/>
            <a:ext cx="2746200" cy="3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Work Sans"/>
                <a:ea typeface="Work Sans"/>
                <a:cs typeface="Work Sans"/>
                <a:sym typeface="Work Sans"/>
              </a:rPr>
              <a:t>Microarchitecture</a:t>
            </a:r>
            <a:endParaRPr b="1" sz="1800">
              <a:latin typeface="Work Sans"/>
              <a:ea typeface="Work Sans"/>
              <a:cs typeface="Work Sans"/>
              <a:sym typeface="Work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1" name="Shape 701"/>
        <p:cNvGrpSpPr/>
        <p:nvPr/>
      </p:nvGrpSpPr>
      <p:grpSpPr>
        <a:xfrm>
          <a:off x="0" y="0"/>
          <a:ext cx="0" cy="0"/>
          <a:chOff x="0" y="0"/>
          <a:chExt cx="0" cy="0"/>
        </a:xfrm>
      </p:grpSpPr>
      <p:sp>
        <p:nvSpPr>
          <p:cNvPr id="702" name="Google Shape;702;p79"/>
          <p:cNvSpPr txBox="1"/>
          <p:nvPr>
            <p:ph type="title"/>
          </p:nvPr>
        </p:nvSpPr>
        <p:spPr>
          <a:xfrm>
            <a:off x="592775" y="436600"/>
            <a:ext cx="7841100" cy="400200"/>
          </a:xfrm>
          <a:prstGeom prst="rect">
            <a:avLst/>
          </a:prstGeom>
          <a:noFill/>
          <a:ln>
            <a:noFill/>
          </a:ln>
        </p:spPr>
        <p:txBody>
          <a:bodyPr anchorCtr="0" anchor="t" bIns="0" lIns="0" spcFirstLastPara="1" rIns="0" wrap="square" tIns="15225">
            <a:spAutoFit/>
          </a:bodyPr>
          <a:lstStyle/>
          <a:p>
            <a:pPr indent="0" lvl="0" marL="12700" rtl="0" algn="ctr">
              <a:lnSpc>
                <a:spcPct val="100000"/>
              </a:lnSpc>
              <a:spcBef>
                <a:spcPts val="0"/>
              </a:spcBef>
              <a:spcAft>
                <a:spcPts val="0"/>
              </a:spcAft>
              <a:buNone/>
            </a:pPr>
            <a:r>
              <a:rPr b="1" lang="en">
                <a:solidFill>
                  <a:srgbClr val="3C78D8"/>
                </a:solidFill>
              </a:rPr>
              <a:t>Solution</a:t>
            </a:r>
            <a:r>
              <a:rPr b="1" lang="en">
                <a:solidFill>
                  <a:srgbClr val="3C78D8"/>
                </a:solidFill>
              </a:rPr>
              <a:t>:</a:t>
            </a:r>
            <a:r>
              <a:rPr b="1" lang="en"/>
              <a:t> </a:t>
            </a:r>
            <a:r>
              <a:rPr lang="en"/>
              <a:t>Handling Discontinuity</a:t>
            </a:r>
            <a:endParaRPr/>
          </a:p>
        </p:txBody>
      </p:sp>
      <p:sp>
        <p:nvSpPr>
          <p:cNvPr id="703" name="Google Shape;703;p79"/>
          <p:cNvSpPr txBox="1"/>
          <p:nvPr/>
        </p:nvSpPr>
        <p:spPr>
          <a:xfrm>
            <a:off x="2095500" y="1056069"/>
            <a:ext cx="4953000" cy="1003500"/>
          </a:xfrm>
          <a:prstGeom prst="rect">
            <a:avLst/>
          </a:prstGeom>
          <a:noFill/>
          <a:ln>
            <a:noFill/>
          </a:ln>
        </p:spPr>
        <p:txBody>
          <a:bodyPr anchorCtr="0" anchor="t" bIns="0" lIns="0" spcFirstLastPara="1" rIns="0" wrap="square" tIns="12700">
            <a:spAutoFit/>
          </a:bodyPr>
          <a:lstStyle/>
          <a:p>
            <a:pPr indent="0" lvl="0" marL="12700" rtl="0" algn="ctr">
              <a:lnSpc>
                <a:spcPct val="115000"/>
              </a:lnSpc>
              <a:spcBef>
                <a:spcPts val="0"/>
              </a:spcBef>
              <a:spcAft>
                <a:spcPts val="0"/>
              </a:spcAft>
              <a:buNone/>
            </a:pPr>
            <a:r>
              <a:rPr lang="en" sz="1700">
                <a:solidFill>
                  <a:srgbClr val="595959"/>
                </a:solidFill>
                <a:latin typeface="Work Sans"/>
                <a:ea typeface="Work Sans"/>
                <a:cs typeface="Work Sans"/>
                <a:sym typeface="Work Sans"/>
              </a:rPr>
              <a:t>The OS should be able to handle any discontinuity</a:t>
            </a:r>
            <a:r>
              <a:rPr lang="en" sz="1700">
                <a:latin typeface="Work Sans"/>
                <a:ea typeface="Work Sans"/>
                <a:cs typeface="Work Sans"/>
                <a:sym typeface="Work Sans"/>
              </a:rPr>
              <a:t> </a:t>
            </a:r>
            <a:r>
              <a:rPr lang="en" sz="1700">
                <a:solidFill>
                  <a:srgbClr val="595959"/>
                </a:solidFill>
                <a:latin typeface="Work Sans"/>
                <a:ea typeface="Work Sans"/>
                <a:cs typeface="Work Sans"/>
                <a:sym typeface="Work Sans"/>
              </a:rPr>
              <a:t>Where does the responsibility fall?  </a:t>
            </a:r>
            <a:endParaRPr sz="1700">
              <a:latin typeface="Work Sans"/>
              <a:ea typeface="Work Sans"/>
              <a:cs typeface="Work Sans"/>
              <a:sym typeface="Work Sans"/>
            </a:endParaRPr>
          </a:p>
          <a:p>
            <a:pPr indent="0" lvl="0" marL="0" rtl="0" algn="ctr">
              <a:lnSpc>
                <a:spcPct val="115000"/>
              </a:lnSpc>
              <a:spcBef>
                <a:spcPts val="325"/>
              </a:spcBef>
              <a:spcAft>
                <a:spcPts val="0"/>
              </a:spcAft>
              <a:buNone/>
            </a:pPr>
            <a:r>
              <a:t/>
            </a:r>
            <a:endParaRPr sz="300">
              <a:latin typeface="Work Sans"/>
              <a:ea typeface="Work Sans"/>
              <a:cs typeface="Work Sans"/>
              <a:sym typeface="Work Sans"/>
            </a:endParaRPr>
          </a:p>
        </p:txBody>
      </p:sp>
      <p:cxnSp>
        <p:nvCxnSpPr>
          <p:cNvPr id="704" name="Google Shape;704;p79"/>
          <p:cNvCxnSpPr/>
          <p:nvPr/>
        </p:nvCxnSpPr>
        <p:spPr>
          <a:xfrm>
            <a:off x="4563150" y="1997300"/>
            <a:ext cx="17700" cy="2491800"/>
          </a:xfrm>
          <a:prstGeom prst="straightConnector1">
            <a:avLst/>
          </a:prstGeom>
          <a:noFill/>
          <a:ln cap="flat" cmpd="sng" w="9525">
            <a:solidFill>
              <a:schemeClr val="dk2"/>
            </a:solidFill>
            <a:prstDash val="solid"/>
            <a:round/>
            <a:headEnd len="med" w="med" type="none"/>
            <a:tailEnd len="med" w="med" type="none"/>
          </a:ln>
        </p:spPr>
      </p:cxnSp>
      <p:sp>
        <p:nvSpPr>
          <p:cNvPr id="705" name="Google Shape;705;p79"/>
          <p:cNvSpPr txBox="1"/>
          <p:nvPr/>
        </p:nvSpPr>
        <p:spPr>
          <a:xfrm>
            <a:off x="4572000" y="2006150"/>
            <a:ext cx="2746200" cy="3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Work Sans"/>
                <a:ea typeface="Work Sans"/>
                <a:cs typeface="Work Sans"/>
                <a:sym typeface="Work Sans"/>
              </a:rPr>
              <a:t>ISA</a:t>
            </a:r>
            <a:endParaRPr b="1" sz="1800">
              <a:latin typeface="Work Sans"/>
              <a:ea typeface="Work Sans"/>
              <a:cs typeface="Work Sans"/>
              <a:sym typeface="Work Sans"/>
            </a:endParaRPr>
          </a:p>
        </p:txBody>
      </p:sp>
      <p:sp>
        <p:nvSpPr>
          <p:cNvPr id="706" name="Google Shape;706;p79"/>
          <p:cNvSpPr txBox="1"/>
          <p:nvPr/>
        </p:nvSpPr>
        <p:spPr>
          <a:xfrm>
            <a:off x="1834550" y="2006150"/>
            <a:ext cx="2746200" cy="3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Work Sans"/>
                <a:ea typeface="Work Sans"/>
                <a:cs typeface="Work Sans"/>
                <a:sym typeface="Work Sans"/>
              </a:rPr>
              <a:t>Microarchitecture</a:t>
            </a:r>
            <a:endParaRPr b="1" sz="1800">
              <a:latin typeface="Work Sans"/>
              <a:ea typeface="Work Sans"/>
              <a:cs typeface="Work Sans"/>
              <a:sym typeface="Work Sans"/>
            </a:endParaRPr>
          </a:p>
        </p:txBody>
      </p:sp>
      <p:sp>
        <p:nvSpPr>
          <p:cNvPr id="707" name="Google Shape;707;p79"/>
          <p:cNvSpPr txBox="1"/>
          <p:nvPr/>
        </p:nvSpPr>
        <p:spPr>
          <a:xfrm>
            <a:off x="930050" y="2672525"/>
            <a:ext cx="3429600" cy="1169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Detecting discontinuities</a:t>
            </a:r>
            <a:endParaRPr sz="1600">
              <a:solidFill>
                <a:schemeClr val="dk1"/>
              </a:solidFill>
              <a:latin typeface="Work Sans"/>
              <a:ea typeface="Work Sans"/>
              <a:cs typeface="Work Sans"/>
              <a:sym typeface="Work Sans"/>
            </a:endParaRPr>
          </a:p>
          <a:p>
            <a:pPr indent="-330200" lvl="0" marL="457200" rtl="0" algn="l">
              <a:lnSpc>
                <a:spcPct val="150000"/>
              </a:lnSpc>
              <a:spcBef>
                <a:spcPts val="0"/>
              </a:spcBef>
              <a:spcAft>
                <a:spcPts val="0"/>
              </a:spcAft>
              <a:buClr>
                <a:schemeClr val="dk1"/>
              </a:buClr>
              <a:buSzPts val="1600"/>
              <a:buFont typeface="Work Sans"/>
              <a:buChar char="●"/>
            </a:pPr>
            <a:r>
              <a:rPr lang="en" sz="1600">
                <a:solidFill>
                  <a:schemeClr val="dk1"/>
                </a:solidFill>
                <a:latin typeface="Work Sans"/>
                <a:ea typeface="Work Sans"/>
                <a:cs typeface="Work Sans"/>
                <a:sym typeface="Work Sans"/>
              </a:rPr>
              <a:t>Jumping to event handling subroutine</a:t>
            </a:r>
            <a:endParaRPr sz="1600">
              <a:solidFill>
                <a:schemeClr val="dk1"/>
              </a:solidFill>
              <a:latin typeface="Work Sans"/>
              <a:ea typeface="Work Sans"/>
              <a:cs typeface="Work Sans"/>
              <a:sym typeface="Work Sans"/>
            </a:endParaRPr>
          </a:p>
        </p:txBody>
      </p:sp>
      <p:sp>
        <p:nvSpPr>
          <p:cNvPr id="708" name="Google Shape;708;p79"/>
          <p:cNvSpPr txBox="1"/>
          <p:nvPr/>
        </p:nvSpPr>
        <p:spPr>
          <a:xfrm>
            <a:off x="4926900" y="2608225"/>
            <a:ext cx="3295500" cy="1027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Work Sans"/>
              <a:buChar char="●"/>
            </a:pPr>
            <a:r>
              <a:rPr lang="en" sz="1600">
                <a:latin typeface="Work Sans"/>
                <a:ea typeface="Work Sans"/>
                <a:cs typeface="Work Sans"/>
                <a:sym typeface="Work Sans"/>
              </a:rPr>
              <a:t>Executing subroutine</a:t>
            </a:r>
            <a:endParaRPr sz="1600">
              <a:latin typeface="Work Sans"/>
              <a:ea typeface="Work Sans"/>
              <a:cs typeface="Work Sans"/>
              <a:sym typeface="Work Sans"/>
            </a:endParaRPr>
          </a:p>
          <a:p>
            <a:pPr indent="-330200" lvl="0" marL="457200" rtl="0" algn="l">
              <a:lnSpc>
                <a:spcPct val="150000"/>
              </a:lnSpc>
              <a:spcBef>
                <a:spcPts val="0"/>
              </a:spcBef>
              <a:spcAft>
                <a:spcPts val="0"/>
              </a:spcAft>
              <a:buSzPts val="1600"/>
              <a:buFont typeface="Work Sans"/>
              <a:buChar char="●"/>
            </a:pPr>
            <a:r>
              <a:rPr lang="en" sz="1600">
                <a:latin typeface="Work Sans"/>
                <a:ea typeface="Work Sans"/>
                <a:cs typeface="Work Sans"/>
                <a:sym typeface="Work Sans"/>
              </a:rPr>
              <a:t>Return back to original program</a:t>
            </a:r>
            <a:endParaRPr sz="1600">
              <a:latin typeface="Work Sans"/>
              <a:ea typeface="Work Sans"/>
              <a:cs typeface="Work Sans"/>
              <a:sym typeface="Work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2" name="Shape 712"/>
        <p:cNvGrpSpPr/>
        <p:nvPr/>
      </p:nvGrpSpPr>
      <p:grpSpPr>
        <a:xfrm>
          <a:off x="0" y="0"/>
          <a:ext cx="0" cy="0"/>
          <a:chOff x="0" y="0"/>
          <a:chExt cx="0" cy="0"/>
        </a:xfrm>
      </p:grpSpPr>
      <p:sp>
        <p:nvSpPr>
          <p:cNvPr id="713" name="Google Shape;713;p80"/>
          <p:cNvSpPr txBox="1"/>
          <p:nvPr>
            <p:ph type="title"/>
          </p:nvPr>
        </p:nvSpPr>
        <p:spPr>
          <a:xfrm>
            <a:off x="592775" y="436598"/>
            <a:ext cx="48210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latin typeface="Work Sans"/>
                <a:ea typeface="Work Sans"/>
                <a:cs typeface="Work Sans"/>
                <a:sym typeface="Work Sans"/>
              </a:rPr>
              <a:t>How to INT</a:t>
            </a:r>
            <a:endParaRPr>
              <a:latin typeface="Work Sans"/>
              <a:ea typeface="Work Sans"/>
              <a:cs typeface="Work Sans"/>
              <a:sym typeface="Work Sans"/>
            </a:endParaRPr>
          </a:p>
        </p:txBody>
      </p:sp>
      <p:sp>
        <p:nvSpPr>
          <p:cNvPr id="714" name="Google Shape;714;p80"/>
          <p:cNvSpPr txBox="1"/>
          <p:nvPr/>
        </p:nvSpPr>
        <p:spPr>
          <a:xfrm>
            <a:off x="683300" y="1051625"/>
            <a:ext cx="4123200" cy="3672900"/>
          </a:xfrm>
          <a:prstGeom prst="rect">
            <a:avLst/>
          </a:prstGeom>
          <a:noFill/>
          <a:ln>
            <a:noFill/>
          </a:ln>
        </p:spPr>
        <p:txBody>
          <a:bodyPr anchorCtr="0" anchor="t" bIns="0" lIns="0" spcFirstLastPara="1" rIns="0" wrap="square" tIns="12700">
            <a:spAutoFit/>
          </a:bodyPr>
          <a:lstStyle/>
          <a:p>
            <a:pPr indent="-360680" lvl="0" marL="379095" marR="46990" rtl="0" algn="l">
              <a:lnSpc>
                <a:spcPct val="114999"/>
              </a:lnSpc>
              <a:spcBef>
                <a:spcPts val="0"/>
              </a:spcBef>
              <a:spcAft>
                <a:spcPts val="0"/>
              </a:spcAft>
              <a:buClr>
                <a:srgbClr val="595959"/>
              </a:buClr>
              <a:buSzPts val="1700"/>
              <a:buFont typeface="Work Sans"/>
              <a:buChar char="●"/>
            </a:pPr>
            <a:r>
              <a:rPr lang="en" sz="1700">
                <a:solidFill>
                  <a:srgbClr val="595959"/>
                </a:solidFill>
                <a:latin typeface="Work Sans"/>
                <a:ea typeface="Work Sans"/>
                <a:cs typeface="Work Sans"/>
                <a:sym typeface="Work Sans"/>
              </a:rPr>
              <a:t>When and how do we check if an interrupt has </a:t>
            </a:r>
            <a:r>
              <a:rPr lang="en" sz="1700">
                <a:solidFill>
                  <a:srgbClr val="595959"/>
                </a:solidFill>
                <a:latin typeface="Work Sans"/>
                <a:ea typeface="Work Sans"/>
                <a:cs typeface="Work Sans"/>
                <a:sym typeface="Work Sans"/>
              </a:rPr>
              <a:t>occurred</a:t>
            </a:r>
            <a:r>
              <a:rPr lang="en" sz="1700">
                <a:solidFill>
                  <a:srgbClr val="595959"/>
                </a:solidFill>
                <a:latin typeface="Work Sans"/>
                <a:ea typeface="Work Sans"/>
                <a:cs typeface="Work Sans"/>
                <a:sym typeface="Work Sans"/>
              </a:rPr>
              <a:t>?</a:t>
            </a:r>
            <a:endParaRPr sz="1700">
              <a:solidFill>
                <a:srgbClr val="595959"/>
              </a:solidFill>
              <a:latin typeface="Work Sans"/>
              <a:ea typeface="Work Sans"/>
              <a:cs typeface="Work Sans"/>
              <a:sym typeface="Work Sans"/>
            </a:endParaRPr>
          </a:p>
          <a:p>
            <a:pPr indent="-360680" lvl="0" marL="379095" marR="46990" rtl="0" algn="l">
              <a:lnSpc>
                <a:spcPct val="114999"/>
              </a:lnSpc>
              <a:spcBef>
                <a:spcPts val="0"/>
              </a:spcBef>
              <a:spcAft>
                <a:spcPts val="0"/>
              </a:spcAft>
              <a:buClr>
                <a:srgbClr val="595959"/>
              </a:buClr>
              <a:buSzPts val="1700"/>
              <a:buFont typeface="Work Sans"/>
              <a:buChar char="●"/>
            </a:pPr>
            <a:r>
              <a:rPr lang="en" sz="1700">
                <a:solidFill>
                  <a:srgbClr val="595959"/>
                </a:solidFill>
                <a:latin typeface="Work Sans"/>
                <a:ea typeface="Work Sans"/>
                <a:cs typeface="Work Sans"/>
                <a:sym typeface="Work Sans"/>
              </a:rPr>
              <a:t>After each execute macrostate, we check for pending interrupts</a:t>
            </a:r>
            <a:endParaRPr sz="1700">
              <a:latin typeface="Work Sans"/>
              <a:ea typeface="Work Sans"/>
              <a:cs typeface="Work Sans"/>
              <a:sym typeface="Work Sans"/>
            </a:endParaRPr>
          </a:p>
          <a:p>
            <a:pPr indent="-335915" lvl="1" marL="836293" rtl="0" algn="l">
              <a:lnSpc>
                <a:spcPct val="100000"/>
              </a:lnSpc>
              <a:spcBef>
                <a:spcPts val="340"/>
              </a:spcBef>
              <a:spcAft>
                <a:spcPts val="0"/>
              </a:spcAft>
              <a:buClr>
                <a:srgbClr val="595959"/>
              </a:buClr>
              <a:buSzPts val="1400"/>
              <a:buFont typeface="Work Sans"/>
              <a:buChar char="○"/>
            </a:pPr>
            <a:r>
              <a:rPr lang="en" sz="1400">
                <a:solidFill>
                  <a:srgbClr val="595959"/>
                </a:solidFill>
                <a:latin typeface="Work Sans"/>
                <a:ea typeface="Work Sans"/>
                <a:cs typeface="Work Sans"/>
                <a:sym typeface="Work Sans"/>
              </a:rPr>
              <a:t>Interrupt (INT macrostate):</a:t>
            </a:r>
            <a:endParaRPr sz="1400">
              <a:latin typeface="Work Sans"/>
              <a:ea typeface="Work Sans"/>
              <a:cs typeface="Work Sans"/>
              <a:sym typeface="Work Sans"/>
            </a:endParaRPr>
          </a:p>
          <a:p>
            <a:pPr indent="-335914" lvl="2" marL="1293495" rtl="0" algn="l">
              <a:lnSpc>
                <a:spcPct val="100000"/>
              </a:lnSpc>
              <a:spcBef>
                <a:spcPts val="250"/>
              </a:spcBef>
              <a:spcAft>
                <a:spcPts val="0"/>
              </a:spcAft>
              <a:buClr>
                <a:srgbClr val="595959"/>
              </a:buClr>
              <a:buSzPts val="1400"/>
              <a:buFont typeface="Work Sans"/>
              <a:buChar char="■"/>
            </a:pPr>
            <a:r>
              <a:rPr lang="en">
                <a:solidFill>
                  <a:srgbClr val="595959"/>
                </a:solidFill>
                <a:latin typeface="Work Sans"/>
                <a:ea typeface="Work Sans"/>
                <a:cs typeface="Work Sans"/>
                <a:sym typeface="Work Sans"/>
              </a:rPr>
              <a:t>disable interrupts</a:t>
            </a:r>
            <a:endParaRPr>
              <a:solidFill>
                <a:srgbClr val="595959"/>
              </a:solidFill>
              <a:latin typeface="Work Sans"/>
              <a:ea typeface="Work Sans"/>
              <a:cs typeface="Work Sans"/>
              <a:sym typeface="Work Sans"/>
            </a:endParaRPr>
          </a:p>
          <a:p>
            <a:pPr indent="-335914" lvl="2" marL="1293495" rtl="0" algn="l">
              <a:lnSpc>
                <a:spcPct val="100000"/>
              </a:lnSpc>
              <a:spcBef>
                <a:spcPts val="250"/>
              </a:spcBef>
              <a:spcAft>
                <a:spcPts val="0"/>
              </a:spcAft>
              <a:buClr>
                <a:srgbClr val="595959"/>
              </a:buClr>
              <a:buSzPts val="1400"/>
              <a:buFont typeface="Work Sans"/>
              <a:buChar char="■"/>
            </a:pPr>
            <a:r>
              <a:rPr lang="en" sz="1400">
                <a:solidFill>
                  <a:srgbClr val="595959"/>
                </a:solidFill>
                <a:latin typeface="Work Sans"/>
                <a:ea typeface="Work Sans"/>
                <a:cs typeface="Work Sans"/>
                <a:sym typeface="Work Sans"/>
              </a:rPr>
              <a:t>save the PC to $k0</a:t>
            </a:r>
            <a:endParaRPr sz="1400">
              <a:solidFill>
                <a:srgbClr val="595959"/>
              </a:solidFill>
              <a:latin typeface="Work Sans"/>
              <a:ea typeface="Work Sans"/>
              <a:cs typeface="Work Sans"/>
              <a:sym typeface="Work Sans"/>
            </a:endParaRPr>
          </a:p>
          <a:p>
            <a:pPr indent="-335914" lvl="2" marL="1293495" rtl="0" algn="l">
              <a:lnSpc>
                <a:spcPct val="100000"/>
              </a:lnSpc>
              <a:spcBef>
                <a:spcPts val="250"/>
              </a:spcBef>
              <a:spcAft>
                <a:spcPts val="0"/>
              </a:spcAft>
              <a:buClr>
                <a:srgbClr val="595959"/>
              </a:buClr>
              <a:buSzPts val="1400"/>
              <a:buFont typeface="Work Sans"/>
              <a:buChar char="■"/>
            </a:pPr>
            <a:r>
              <a:rPr lang="en">
                <a:solidFill>
                  <a:srgbClr val="595959"/>
                </a:solidFill>
                <a:latin typeface="Work Sans"/>
                <a:ea typeface="Work Sans"/>
                <a:cs typeface="Work Sans"/>
                <a:sym typeface="Work Sans"/>
              </a:rPr>
              <a:t>save the current mode onto the stack</a:t>
            </a:r>
            <a:endParaRPr>
              <a:solidFill>
                <a:srgbClr val="595959"/>
              </a:solidFill>
              <a:latin typeface="Work Sans"/>
              <a:ea typeface="Work Sans"/>
              <a:cs typeface="Work Sans"/>
              <a:sym typeface="Work Sans"/>
            </a:endParaRPr>
          </a:p>
          <a:p>
            <a:pPr indent="-336550" lvl="2" marL="1293495" marR="5080" rtl="0" algn="l">
              <a:lnSpc>
                <a:spcPct val="114999"/>
              </a:lnSpc>
              <a:spcBef>
                <a:spcPts val="0"/>
              </a:spcBef>
              <a:spcAft>
                <a:spcPts val="0"/>
              </a:spcAft>
              <a:buClr>
                <a:srgbClr val="595959"/>
              </a:buClr>
              <a:buSzPts val="1400"/>
              <a:buFont typeface="Work Sans"/>
              <a:buChar char="■"/>
            </a:pPr>
            <a:r>
              <a:rPr lang="en" sz="1400">
                <a:solidFill>
                  <a:srgbClr val="595959"/>
                </a:solidFill>
                <a:latin typeface="Work Sans"/>
                <a:ea typeface="Work Sans"/>
                <a:cs typeface="Work Sans"/>
                <a:sym typeface="Work Sans"/>
              </a:rPr>
              <a:t>load a new PC value to jump to the interrupt handling code</a:t>
            </a:r>
            <a:endParaRPr sz="1400">
              <a:solidFill>
                <a:srgbClr val="595959"/>
              </a:solidFill>
              <a:latin typeface="Work Sans"/>
              <a:ea typeface="Work Sans"/>
              <a:cs typeface="Work Sans"/>
              <a:sym typeface="Work Sans"/>
            </a:endParaRPr>
          </a:p>
          <a:p>
            <a:pPr indent="-336550" lvl="2" marL="1293495" marR="5080" rtl="0" algn="l">
              <a:lnSpc>
                <a:spcPct val="114999"/>
              </a:lnSpc>
              <a:spcBef>
                <a:spcPts val="0"/>
              </a:spcBef>
              <a:spcAft>
                <a:spcPts val="0"/>
              </a:spcAft>
              <a:buClr>
                <a:srgbClr val="595959"/>
              </a:buClr>
              <a:buSzPts val="1400"/>
              <a:buFont typeface="Work Sans"/>
              <a:buChar char="■"/>
            </a:pPr>
            <a:r>
              <a:rPr lang="en">
                <a:solidFill>
                  <a:srgbClr val="595959"/>
                </a:solidFill>
                <a:latin typeface="Work Sans"/>
                <a:ea typeface="Work Sans"/>
                <a:cs typeface="Work Sans"/>
                <a:sym typeface="Work Sans"/>
              </a:rPr>
              <a:t>continue to fetch state</a:t>
            </a:r>
            <a:endParaRPr>
              <a:solidFill>
                <a:srgbClr val="595959"/>
              </a:solidFill>
              <a:latin typeface="Work Sans"/>
              <a:ea typeface="Work Sans"/>
              <a:cs typeface="Work Sans"/>
              <a:sym typeface="Work Sans"/>
            </a:endParaRPr>
          </a:p>
          <a:p>
            <a:pPr indent="-335915" lvl="1" marL="836293" rtl="0" algn="l">
              <a:lnSpc>
                <a:spcPct val="100000"/>
              </a:lnSpc>
              <a:spcBef>
                <a:spcPts val="254"/>
              </a:spcBef>
              <a:spcAft>
                <a:spcPts val="0"/>
              </a:spcAft>
              <a:buClr>
                <a:srgbClr val="595959"/>
              </a:buClr>
              <a:buSzPts val="1400"/>
              <a:buFont typeface="Work Sans"/>
              <a:buChar char="○"/>
            </a:pPr>
            <a:r>
              <a:rPr lang="en" sz="1400">
                <a:solidFill>
                  <a:srgbClr val="595959"/>
                </a:solidFill>
                <a:latin typeface="Work Sans"/>
                <a:ea typeface="Work Sans"/>
                <a:cs typeface="Work Sans"/>
                <a:sym typeface="Work Sans"/>
              </a:rPr>
              <a:t>No Interrupt:</a:t>
            </a:r>
            <a:endParaRPr>
              <a:solidFill>
                <a:srgbClr val="595959"/>
              </a:solidFill>
              <a:latin typeface="Work Sans"/>
              <a:ea typeface="Work Sans"/>
              <a:cs typeface="Work Sans"/>
              <a:sym typeface="Work Sans"/>
            </a:endParaRPr>
          </a:p>
          <a:p>
            <a:pPr indent="-335914" lvl="2" marL="1293495" rtl="0" algn="l">
              <a:lnSpc>
                <a:spcPct val="100000"/>
              </a:lnSpc>
              <a:spcBef>
                <a:spcPts val="250"/>
              </a:spcBef>
              <a:spcAft>
                <a:spcPts val="0"/>
              </a:spcAft>
              <a:buClr>
                <a:srgbClr val="595959"/>
              </a:buClr>
              <a:buSzPts val="1400"/>
              <a:buFont typeface="Work Sans"/>
              <a:buChar char="■"/>
            </a:pPr>
            <a:r>
              <a:rPr lang="en" sz="1400">
                <a:solidFill>
                  <a:srgbClr val="595959"/>
                </a:solidFill>
                <a:latin typeface="Work Sans"/>
                <a:ea typeface="Work Sans"/>
                <a:cs typeface="Work Sans"/>
                <a:sym typeface="Work Sans"/>
              </a:rPr>
              <a:t>continue to fetch state</a:t>
            </a:r>
            <a:endParaRPr sz="1400">
              <a:latin typeface="Work Sans"/>
              <a:ea typeface="Work Sans"/>
              <a:cs typeface="Work Sans"/>
              <a:sym typeface="Work Sans"/>
            </a:endParaRPr>
          </a:p>
        </p:txBody>
      </p:sp>
      <p:pic>
        <p:nvPicPr>
          <p:cNvPr id="715" name="Google Shape;715;p80"/>
          <p:cNvPicPr preferRelativeResize="0"/>
          <p:nvPr/>
        </p:nvPicPr>
        <p:blipFill rotWithShape="1">
          <a:blip r:embed="rId3">
            <a:alphaModFix/>
          </a:blip>
          <a:srcRect b="0" l="0" r="0" t="0"/>
          <a:stretch/>
        </p:blipFill>
        <p:spPr>
          <a:xfrm>
            <a:off x="4902661" y="836796"/>
            <a:ext cx="4123317" cy="317698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9" name="Shape 719"/>
        <p:cNvGrpSpPr/>
        <p:nvPr/>
      </p:nvGrpSpPr>
      <p:grpSpPr>
        <a:xfrm>
          <a:off x="0" y="0"/>
          <a:ext cx="0" cy="0"/>
          <a:chOff x="0" y="0"/>
          <a:chExt cx="0" cy="0"/>
        </a:xfrm>
      </p:grpSpPr>
      <p:sp>
        <p:nvSpPr>
          <p:cNvPr id="720" name="Google Shape;720;p81"/>
          <p:cNvSpPr txBox="1"/>
          <p:nvPr>
            <p:ph type="title"/>
          </p:nvPr>
        </p:nvSpPr>
        <p:spPr>
          <a:xfrm>
            <a:off x="592775" y="436600"/>
            <a:ext cx="31059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latin typeface="Work Sans"/>
                <a:ea typeface="Work Sans"/>
                <a:cs typeface="Work Sans"/>
                <a:sym typeface="Work Sans"/>
              </a:rPr>
              <a:t>IVT</a:t>
            </a:r>
            <a:endParaRPr>
              <a:latin typeface="Work Sans"/>
              <a:ea typeface="Work Sans"/>
              <a:cs typeface="Work Sans"/>
              <a:sym typeface="Work Sans"/>
            </a:endParaRPr>
          </a:p>
        </p:txBody>
      </p:sp>
      <p:sp>
        <p:nvSpPr>
          <p:cNvPr id="721" name="Google Shape;721;p81"/>
          <p:cNvSpPr txBox="1"/>
          <p:nvPr/>
        </p:nvSpPr>
        <p:spPr>
          <a:xfrm>
            <a:off x="592775" y="1092780"/>
            <a:ext cx="3864600" cy="637500"/>
          </a:xfrm>
          <a:prstGeom prst="rect">
            <a:avLst/>
          </a:prstGeom>
          <a:noFill/>
          <a:ln>
            <a:noFill/>
          </a:ln>
        </p:spPr>
        <p:txBody>
          <a:bodyPr anchorCtr="0" anchor="t" bIns="0" lIns="0" spcFirstLastPara="1" rIns="0" wrap="square" tIns="10775">
            <a:spAutoFit/>
          </a:bodyPr>
          <a:lstStyle/>
          <a:p>
            <a:pPr indent="0" lvl="0" marL="12700" marR="5080" rtl="0" algn="l">
              <a:lnSpc>
                <a:spcPct val="126111"/>
              </a:lnSpc>
              <a:spcBef>
                <a:spcPts val="0"/>
              </a:spcBef>
              <a:spcAft>
                <a:spcPts val="0"/>
              </a:spcAft>
              <a:buNone/>
            </a:pPr>
            <a:r>
              <a:rPr lang="en" sz="1800">
                <a:solidFill>
                  <a:srgbClr val="595959"/>
                </a:solidFill>
                <a:latin typeface="Work Sans"/>
                <a:ea typeface="Work Sans"/>
                <a:cs typeface="Work Sans"/>
                <a:sym typeface="Work Sans"/>
              </a:rPr>
              <a:t>How do we find the handler program?</a:t>
            </a:r>
            <a:endParaRPr sz="1800">
              <a:latin typeface="Work Sans"/>
              <a:ea typeface="Work Sans"/>
              <a:cs typeface="Work Sans"/>
              <a:sym typeface="Work Sans"/>
            </a:endParaRPr>
          </a:p>
        </p:txBody>
      </p:sp>
      <p:sp>
        <p:nvSpPr>
          <p:cNvPr id="722" name="Google Shape;722;p81"/>
          <p:cNvSpPr txBox="1"/>
          <p:nvPr/>
        </p:nvSpPr>
        <p:spPr>
          <a:xfrm>
            <a:off x="683299" y="1807536"/>
            <a:ext cx="3860700" cy="1293600"/>
          </a:xfrm>
          <a:prstGeom prst="rect">
            <a:avLst/>
          </a:prstGeom>
          <a:noFill/>
          <a:ln>
            <a:noFill/>
          </a:ln>
        </p:spPr>
        <p:txBody>
          <a:bodyPr anchorCtr="0" anchor="t" bIns="0" lIns="0" spcFirstLastPara="1" rIns="0" wrap="square" tIns="12700">
            <a:spAutoFit/>
          </a:bodyPr>
          <a:lstStyle/>
          <a:p>
            <a:pPr indent="-354330" lvl="0" marL="379095" marR="325120" rtl="0" algn="l">
              <a:lnSpc>
                <a:spcPct val="105000"/>
              </a:lnSpc>
              <a:spcBef>
                <a:spcPts val="0"/>
              </a:spcBef>
              <a:spcAft>
                <a:spcPts val="0"/>
              </a:spcAft>
              <a:buClr>
                <a:srgbClr val="595959"/>
              </a:buClr>
              <a:buSzPts val="1600"/>
              <a:buFont typeface="Work Sans"/>
              <a:buChar char="●"/>
            </a:pPr>
            <a:r>
              <a:rPr lang="en" sz="1600">
                <a:solidFill>
                  <a:srgbClr val="595959"/>
                </a:solidFill>
                <a:latin typeface="Work Sans"/>
                <a:ea typeface="Work Sans"/>
                <a:cs typeface="Work Sans"/>
                <a:sym typeface="Work Sans"/>
              </a:rPr>
              <a:t>Each interrupt has a unique number called a </a:t>
            </a:r>
            <a:r>
              <a:rPr b="1" lang="en" sz="1600">
                <a:solidFill>
                  <a:srgbClr val="595959"/>
                </a:solidFill>
                <a:latin typeface="Work Sans"/>
                <a:ea typeface="Work Sans"/>
                <a:cs typeface="Work Sans"/>
                <a:sym typeface="Work Sans"/>
              </a:rPr>
              <a:t>vector</a:t>
            </a:r>
            <a:endParaRPr b="1" sz="1600">
              <a:latin typeface="Work Sans"/>
              <a:ea typeface="Work Sans"/>
              <a:cs typeface="Work Sans"/>
              <a:sym typeface="Work Sans"/>
            </a:endParaRPr>
          </a:p>
          <a:p>
            <a:pPr indent="-354330" lvl="0" marL="379095" marR="5080" rtl="0" algn="l">
              <a:lnSpc>
                <a:spcPct val="105000"/>
              </a:lnSpc>
              <a:spcBef>
                <a:spcPts val="0"/>
              </a:spcBef>
              <a:spcAft>
                <a:spcPts val="0"/>
              </a:spcAft>
              <a:buClr>
                <a:srgbClr val="595959"/>
              </a:buClr>
              <a:buSzPts val="1600"/>
              <a:buFont typeface="Work Sans"/>
              <a:buChar char="●"/>
            </a:pPr>
            <a:r>
              <a:rPr b="1" lang="en" sz="1600">
                <a:solidFill>
                  <a:srgbClr val="595959"/>
                </a:solidFill>
                <a:latin typeface="Work Sans"/>
                <a:ea typeface="Work Sans"/>
                <a:cs typeface="Work Sans"/>
                <a:sym typeface="Work Sans"/>
              </a:rPr>
              <a:t>The </a:t>
            </a:r>
            <a:r>
              <a:rPr b="1" lang="en" sz="1600">
                <a:solidFill>
                  <a:srgbClr val="595959"/>
                </a:solidFill>
                <a:latin typeface="Work Sans"/>
                <a:ea typeface="Work Sans"/>
                <a:cs typeface="Work Sans"/>
                <a:sym typeface="Work Sans"/>
              </a:rPr>
              <a:t>Interrupt Vector Table (IVT) </a:t>
            </a:r>
            <a:r>
              <a:rPr lang="en" sz="1600">
                <a:solidFill>
                  <a:srgbClr val="595959"/>
                </a:solidFill>
                <a:latin typeface="Work Sans"/>
                <a:ea typeface="Work Sans"/>
                <a:cs typeface="Work Sans"/>
                <a:sym typeface="Work Sans"/>
              </a:rPr>
              <a:t>uses the unique number to map it to the associated handler code</a:t>
            </a:r>
            <a:endParaRPr sz="1600">
              <a:latin typeface="Work Sans"/>
              <a:ea typeface="Work Sans"/>
              <a:cs typeface="Work Sans"/>
              <a:sym typeface="Work Sans"/>
            </a:endParaRPr>
          </a:p>
        </p:txBody>
      </p:sp>
      <p:sp>
        <p:nvSpPr>
          <p:cNvPr id="723" name="Google Shape;723;p81"/>
          <p:cNvSpPr txBox="1"/>
          <p:nvPr/>
        </p:nvSpPr>
        <p:spPr>
          <a:xfrm>
            <a:off x="1171243" y="3263464"/>
            <a:ext cx="3105900" cy="896100"/>
          </a:xfrm>
          <a:prstGeom prst="rect">
            <a:avLst/>
          </a:prstGeom>
          <a:noFill/>
          <a:ln>
            <a:noFill/>
          </a:ln>
        </p:spPr>
        <p:txBody>
          <a:bodyPr anchorCtr="0" anchor="t" bIns="0" lIns="0" spcFirstLastPara="1" rIns="0" wrap="square" tIns="1900">
            <a:spAutoFit/>
          </a:bodyPr>
          <a:lstStyle/>
          <a:p>
            <a:pPr indent="-336550" lvl="0" marL="348615" marR="132715" rtl="0" algn="l">
              <a:lnSpc>
                <a:spcPct val="105000"/>
              </a:lnSpc>
              <a:spcBef>
                <a:spcPts val="0"/>
              </a:spcBef>
              <a:spcAft>
                <a:spcPts val="0"/>
              </a:spcAft>
              <a:buClr>
                <a:srgbClr val="595959"/>
              </a:buClr>
              <a:buSzPts val="1400"/>
              <a:buFont typeface="Work Sans"/>
              <a:buChar char="○"/>
            </a:pPr>
            <a:r>
              <a:rPr lang="en" sz="1400">
                <a:solidFill>
                  <a:srgbClr val="595959"/>
                </a:solidFill>
                <a:latin typeface="Work Sans"/>
                <a:ea typeface="Work Sans"/>
                <a:cs typeface="Work Sans"/>
                <a:sym typeface="Work Sans"/>
              </a:rPr>
              <a:t>IVT is a ﬁxed-size table of handler addresses</a:t>
            </a:r>
            <a:endParaRPr sz="1400">
              <a:latin typeface="Work Sans"/>
              <a:ea typeface="Work Sans"/>
              <a:cs typeface="Work Sans"/>
              <a:sym typeface="Work Sans"/>
            </a:endParaRPr>
          </a:p>
          <a:p>
            <a:pPr indent="-336550" lvl="0" marL="348615" marR="5080" rtl="0" algn="l">
              <a:lnSpc>
                <a:spcPct val="105000"/>
              </a:lnSpc>
              <a:spcBef>
                <a:spcPts val="0"/>
              </a:spcBef>
              <a:spcAft>
                <a:spcPts val="0"/>
              </a:spcAft>
              <a:buClr>
                <a:srgbClr val="595959"/>
              </a:buClr>
              <a:buSzPts val="1400"/>
              <a:buFont typeface="Work Sans"/>
              <a:buChar char="○"/>
            </a:pPr>
            <a:r>
              <a:rPr lang="en" sz="1400">
                <a:solidFill>
                  <a:srgbClr val="595959"/>
                </a:solidFill>
                <a:latin typeface="Work Sans"/>
                <a:ea typeface="Work Sans"/>
                <a:cs typeface="Work Sans"/>
                <a:sym typeface="Work Sans"/>
              </a:rPr>
              <a:t>Usually starts at the bottom (0x0) in memory</a:t>
            </a:r>
            <a:endParaRPr sz="1400">
              <a:latin typeface="Work Sans"/>
              <a:ea typeface="Work Sans"/>
              <a:cs typeface="Work Sans"/>
              <a:sym typeface="Work Sans"/>
            </a:endParaRPr>
          </a:p>
        </p:txBody>
      </p:sp>
      <p:sp>
        <p:nvSpPr>
          <p:cNvPr id="724" name="Google Shape;724;p81"/>
          <p:cNvSpPr/>
          <p:nvPr/>
        </p:nvSpPr>
        <p:spPr>
          <a:xfrm>
            <a:off x="5170512" y="1024149"/>
            <a:ext cx="2330450" cy="2783204"/>
          </a:xfrm>
          <a:custGeom>
            <a:rect b="b" l="l" r="r" t="t"/>
            <a:pathLst>
              <a:path extrusionOk="0" h="2783204" w="2330450">
                <a:moveTo>
                  <a:pt x="4749" y="0"/>
                </a:moveTo>
                <a:lnTo>
                  <a:pt x="4749" y="2782899"/>
                </a:lnTo>
              </a:path>
              <a:path extrusionOk="0" h="2783204" w="2330450">
                <a:moveTo>
                  <a:pt x="2325549" y="0"/>
                </a:moveTo>
                <a:lnTo>
                  <a:pt x="2325549" y="2782899"/>
                </a:lnTo>
              </a:path>
              <a:path extrusionOk="0" h="2783204" w="2330450">
                <a:moveTo>
                  <a:pt x="0" y="4749"/>
                </a:moveTo>
                <a:lnTo>
                  <a:pt x="2330299" y="4749"/>
                </a:lnTo>
              </a:path>
              <a:path extrusionOk="0" h="2783204" w="2330450">
                <a:moveTo>
                  <a:pt x="0" y="400949"/>
                </a:moveTo>
                <a:lnTo>
                  <a:pt x="2330299" y="400949"/>
                </a:lnTo>
              </a:path>
              <a:path extrusionOk="0" h="2783204" w="2330450">
                <a:moveTo>
                  <a:pt x="0" y="797149"/>
                </a:moveTo>
                <a:lnTo>
                  <a:pt x="2330299" y="797149"/>
                </a:lnTo>
              </a:path>
              <a:path extrusionOk="0" h="2783204" w="2330450">
                <a:moveTo>
                  <a:pt x="0" y="1193349"/>
                </a:moveTo>
                <a:lnTo>
                  <a:pt x="2330299" y="1193349"/>
                </a:lnTo>
              </a:path>
              <a:path extrusionOk="0" h="2783204" w="2330450">
                <a:moveTo>
                  <a:pt x="0" y="1985749"/>
                </a:moveTo>
                <a:lnTo>
                  <a:pt x="2330299" y="1985749"/>
                </a:lnTo>
              </a:path>
              <a:path extrusionOk="0" h="2783204" w="2330450">
                <a:moveTo>
                  <a:pt x="0" y="2381949"/>
                </a:moveTo>
                <a:lnTo>
                  <a:pt x="2330299" y="2381949"/>
                </a:lnTo>
              </a:path>
              <a:path extrusionOk="0" h="2783204" w="2330450">
                <a:moveTo>
                  <a:pt x="0" y="2778149"/>
                </a:moveTo>
                <a:lnTo>
                  <a:pt x="2330299" y="277814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200">
              <a:latin typeface="Work Sans"/>
              <a:ea typeface="Work Sans"/>
              <a:cs typeface="Work Sans"/>
              <a:sym typeface="Work Sans"/>
            </a:endParaRPr>
          </a:p>
        </p:txBody>
      </p:sp>
      <p:sp>
        <p:nvSpPr>
          <p:cNvPr id="725" name="Google Shape;725;p81"/>
          <p:cNvSpPr txBox="1"/>
          <p:nvPr/>
        </p:nvSpPr>
        <p:spPr>
          <a:xfrm>
            <a:off x="5180024" y="1094813"/>
            <a:ext cx="2311500" cy="228300"/>
          </a:xfrm>
          <a:prstGeom prst="rect">
            <a:avLst/>
          </a:prstGeom>
          <a:noFill/>
          <a:ln>
            <a:noFill/>
          </a:ln>
        </p:spPr>
        <p:txBody>
          <a:bodyPr anchorCtr="0" anchor="t" bIns="0" lIns="0" spcFirstLastPara="1" rIns="0" wrap="square" tIns="12700">
            <a:spAutoFit/>
          </a:bodyPr>
          <a:lstStyle/>
          <a:p>
            <a:pPr indent="0" lvl="0" marL="80645" rtl="0" algn="l">
              <a:lnSpc>
                <a:spcPct val="100000"/>
              </a:lnSpc>
              <a:spcBef>
                <a:spcPts val="0"/>
              </a:spcBef>
              <a:spcAft>
                <a:spcPts val="0"/>
              </a:spcAft>
              <a:buNone/>
            </a:pPr>
            <a:r>
              <a:rPr lang="en" sz="1400">
                <a:latin typeface="Work Sans"/>
                <a:ea typeface="Work Sans"/>
                <a:cs typeface="Work Sans"/>
                <a:sym typeface="Work Sans"/>
              </a:rPr>
              <a:t>Handler for divide by 0</a:t>
            </a:r>
            <a:endParaRPr sz="1400">
              <a:latin typeface="Work Sans"/>
              <a:ea typeface="Work Sans"/>
              <a:cs typeface="Work Sans"/>
              <a:sym typeface="Work Sans"/>
            </a:endParaRPr>
          </a:p>
        </p:txBody>
      </p:sp>
      <p:sp>
        <p:nvSpPr>
          <p:cNvPr id="726" name="Google Shape;726;p81"/>
          <p:cNvSpPr txBox="1"/>
          <p:nvPr/>
        </p:nvSpPr>
        <p:spPr>
          <a:xfrm>
            <a:off x="5180024" y="1491012"/>
            <a:ext cx="2311500" cy="228300"/>
          </a:xfrm>
          <a:prstGeom prst="rect">
            <a:avLst/>
          </a:prstGeom>
          <a:noFill/>
          <a:ln>
            <a:noFill/>
          </a:ln>
        </p:spPr>
        <p:txBody>
          <a:bodyPr anchorCtr="0" anchor="t" bIns="0" lIns="0" spcFirstLastPara="1" rIns="0" wrap="square" tIns="12700">
            <a:spAutoFit/>
          </a:bodyPr>
          <a:lstStyle/>
          <a:p>
            <a:pPr indent="0" lvl="0" marL="80645" rtl="0" algn="l">
              <a:lnSpc>
                <a:spcPct val="100000"/>
              </a:lnSpc>
              <a:spcBef>
                <a:spcPts val="0"/>
              </a:spcBef>
              <a:spcAft>
                <a:spcPts val="0"/>
              </a:spcAft>
              <a:buNone/>
            </a:pPr>
            <a:r>
              <a:rPr lang="en" sz="1400">
                <a:latin typeface="Arial"/>
                <a:ea typeface="Arial"/>
                <a:cs typeface="Arial"/>
                <a:sym typeface="Arial"/>
              </a:rPr>
              <a:t>…</a:t>
            </a:r>
            <a:endParaRPr sz="1400">
              <a:latin typeface="Arial"/>
              <a:ea typeface="Arial"/>
              <a:cs typeface="Arial"/>
              <a:sym typeface="Arial"/>
            </a:endParaRPr>
          </a:p>
        </p:txBody>
      </p:sp>
      <p:sp>
        <p:nvSpPr>
          <p:cNvPr id="727" name="Google Shape;727;p81"/>
          <p:cNvSpPr txBox="1"/>
          <p:nvPr/>
        </p:nvSpPr>
        <p:spPr>
          <a:xfrm>
            <a:off x="5180024" y="1887213"/>
            <a:ext cx="2311500" cy="228300"/>
          </a:xfrm>
          <a:prstGeom prst="rect">
            <a:avLst/>
          </a:prstGeom>
          <a:noFill/>
          <a:ln>
            <a:noFill/>
          </a:ln>
        </p:spPr>
        <p:txBody>
          <a:bodyPr anchorCtr="0" anchor="t" bIns="0" lIns="0" spcFirstLastPara="1" rIns="0" wrap="square" tIns="12700">
            <a:spAutoFit/>
          </a:bodyPr>
          <a:lstStyle/>
          <a:p>
            <a:pPr indent="0" lvl="0" marL="80645" rtl="0" algn="l">
              <a:lnSpc>
                <a:spcPct val="100000"/>
              </a:lnSpc>
              <a:spcBef>
                <a:spcPts val="0"/>
              </a:spcBef>
              <a:spcAft>
                <a:spcPts val="0"/>
              </a:spcAft>
              <a:buNone/>
            </a:pPr>
            <a:r>
              <a:rPr lang="en" sz="1400">
                <a:latin typeface="Work Sans"/>
                <a:ea typeface="Work Sans"/>
                <a:cs typeface="Work Sans"/>
                <a:sym typeface="Work Sans"/>
              </a:rPr>
              <a:t>Handler for page faults</a:t>
            </a:r>
            <a:endParaRPr sz="1400">
              <a:latin typeface="Work Sans"/>
              <a:ea typeface="Work Sans"/>
              <a:cs typeface="Work Sans"/>
              <a:sym typeface="Work Sans"/>
            </a:endParaRPr>
          </a:p>
        </p:txBody>
      </p:sp>
      <p:sp>
        <p:nvSpPr>
          <p:cNvPr id="728" name="Google Shape;728;p81"/>
          <p:cNvSpPr txBox="1"/>
          <p:nvPr/>
        </p:nvSpPr>
        <p:spPr>
          <a:xfrm>
            <a:off x="5180024" y="2283413"/>
            <a:ext cx="2311500" cy="228300"/>
          </a:xfrm>
          <a:prstGeom prst="rect">
            <a:avLst/>
          </a:prstGeom>
          <a:noFill/>
          <a:ln>
            <a:noFill/>
          </a:ln>
        </p:spPr>
        <p:txBody>
          <a:bodyPr anchorCtr="0" anchor="t" bIns="0" lIns="0" spcFirstLastPara="1" rIns="0" wrap="square" tIns="12700">
            <a:spAutoFit/>
          </a:bodyPr>
          <a:lstStyle/>
          <a:p>
            <a:pPr indent="0" lvl="0" marL="80645" rtl="0" algn="l">
              <a:lnSpc>
                <a:spcPct val="100000"/>
              </a:lnSpc>
              <a:spcBef>
                <a:spcPts val="0"/>
              </a:spcBef>
              <a:spcAft>
                <a:spcPts val="0"/>
              </a:spcAft>
              <a:buNone/>
            </a:pPr>
            <a:r>
              <a:rPr lang="en" sz="1400">
                <a:latin typeface="Work Sans"/>
                <a:ea typeface="Work Sans"/>
                <a:cs typeface="Work Sans"/>
                <a:sym typeface="Work Sans"/>
              </a:rPr>
              <a:t>Handler for system call</a:t>
            </a:r>
            <a:endParaRPr sz="1400">
              <a:latin typeface="Work Sans"/>
              <a:ea typeface="Work Sans"/>
              <a:cs typeface="Work Sans"/>
              <a:sym typeface="Work Sans"/>
            </a:endParaRPr>
          </a:p>
        </p:txBody>
      </p:sp>
      <p:sp>
        <p:nvSpPr>
          <p:cNvPr id="729" name="Google Shape;729;p81"/>
          <p:cNvSpPr txBox="1"/>
          <p:nvPr/>
        </p:nvSpPr>
        <p:spPr>
          <a:xfrm>
            <a:off x="5175262" y="2613699"/>
            <a:ext cx="2320800" cy="294300"/>
          </a:xfrm>
          <a:prstGeom prst="rect">
            <a:avLst/>
          </a:prstGeom>
          <a:noFill/>
          <a:ln cap="flat" cmpd="sng" w="9525">
            <a:solidFill>
              <a:srgbClr val="9E9E9E"/>
            </a:solidFill>
            <a:prstDash val="solid"/>
            <a:round/>
            <a:headEnd len="sm" w="sm" type="none"/>
            <a:tailEnd len="sm" w="sm" type="none"/>
          </a:ln>
        </p:spPr>
        <p:txBody>
          <a:bodyPr anchorCtr="0" anchor="t" bIns="0" lIns="0" spcFirstLastPara="1" rIns="0" wrap="square" tIns="78100">
            <a:spAutoFit/>
          </a:bodyPr>
          <a:lstStyle/>
          <a:p>
            <a:pPr indent="0" lvl="0" marL="85725" rtl="0" algn="l">
              <a:lnSpc>
                <a:spcPct val="100000"/>
              </a:lnSpc>
              <a:spcBef>
                <a:spcPts val="0"/>
              </a:spcBef>
              <a:spcAft>
                <a:spcPts val="0"/>
              </a:spcAft>
              <a:buNone/>
            </a:pPr>
            <a:r>
              <a:rPr lang="en" sz="1400">
                <a:latin typeface="Arial"/>
                <a:ea typeface="Arial"/>
                <a:cs typeface="Arial"/>
                <a:sym typeface="Arial"/>
              </a:rPr>
              <a:t>…</a:t>
            </a:r>
            <a:endParaRPr sz="1400">
              <a:latin typeface="Arial"/>
              <a:ea typeface="Arial"/>
              <a:cs typeface="Arial"/>
              <a:sym typeface="Arial"/>
            </a:endParaRPr>
          </a:p>
        </p:txBody>
      </p:sp>
      <p:sp>
        <p:nvSpPr>
          <p:cNvPr id="730" name="Google Shape;730;p81"/>
          <p:cNvSpPr txBox="1"/>
          <p:nvPr/>
        </p:nvSpPr>
        <p:spPr>
          <a:xfrm>
            <a:off x="5180024" y="3075813"/>
            <a:ext cx="2311500" cy="228300"/>
          </a:xfrm>
          <a:prstGeom prst="rect">
            <a:avLst/>
          </a:prstGeom>
          <a:noFill/>
          <a:ln>
            <a:noFill/>
          </a:ln>
        </p:spPr>
        <p:txBody>
          <a:bodyPr anchorCtr="0" anchor="t" bIns="0" lIns="0" spcFirstLastPara="1" rIns="0" wrap="square" tIns="12700">
            <a:spAutoFit/>
          </a:bodyPr>
          <a:lstStyle/>
          <a:p>
            <a:pPr indent="0" lvl="0" marL="80645" rtl="0" algn="l">
              <a:lnSpc>
                <a:spcPct val="100000"/>
              </a:lnSpc>
              <a:spcBef>
                <a:spcPts val="0"/>
              </a:spcBef>
              <a:spcAft>
                <a:spcPts val="0"/>
              </a:spcAft>
              <a:buNone/>
            </a:pPr>
            <a:r>
              <a:rPr lang="en" sz="1400">
                <a:latin typeface="Work Sans"/>
                <a:ea typeface="Work Sans"/>
                <a:cs typeface="Work Sans"/>
                <a:sym typeface="Work Sans"/>
              </a:rPr>
              <a:t>Handler for keyboard</a:t>
            </a:r>
            <a:endParaRPr sz="1400">
              <a:latin typeface="Work Sans"/>
              <a:ea typeface="Work Sans"/>
              <a:cs typeface="Work Sans"/>
              <a:sym typeface="Work Sans"/>
            </a:endParaRPr>
          </a:p>
        </p:txBody>
      </p:sp>
      <p:sp>
        <p:nvSpPr>
          <p:cNvPr id="731" name="Google Shape;731;p81"/>
          <p:cNvSpPr txBox="1"/>
          <p:nvPr/>
        </p:nvSpPr>
        <p:spPr>
          <a:xfrm>
            <a:off x="5180024" y="3472013"/>
            <a:ext cx="2311500" cy="228300"/>
          </a:xfrm>
          <a:prstGeom prst="rect">
            <a:avLst/>
          </a:prstGeom>
          <a:noFill/>
          <a:ln>
            <a:noFill/>
          </a:ln>
        </p:spPr>
        <p:txBody>
          <a:bodyPr anchorCtr="0" anchor="t" bIns="0" lIns="0" spcFirstLastPara="1" rIns="0" wrap="square" tIns="12700">
            <a:spAutoFit/>
          </a:bodyPr>
          <a:lstStyle/>
          <a:p>
            <a:pPr indent="0" lvl="0" marL="80645" rtl="0" algn="l">
              <a:lnSpc>
                <a:spcPct val="100000"/>
              </a:lnSpc>
              <a:spcBef>
                <a:spcPts val="0"/>
              </a:spcBef>
              <a:spcAft>
                <a:spcPts val="0"/>
              </a:spcAft>
              <a:buNone/>
            </a:pPr>
            <a:r>
              <a:rPr lang="en" sz="1400">
                <a:latin typeface="Work Sans"/>
                <a:ea typeface="Work Sans"/>
                <a:cs typeface="Work Sans"/>
                <a:sym typeface="Work Sans"/>
              </a:rPr>
              <a:t>Handler for mouse</a:t>
            </a:r>
            <a:endParaRPr sz="1400">
              <a:latin typeface="Work Sans"/>
              <a:ea typeface="Work Sans"/>
              <a:cs typeface="Work Sans"/>
              <a:sym typeface="Work Sans"/>
            </a:endParaRPr>
          </a:p>
        </p:txBody>
      </p:sp>
      <p:sp>
        <p:nvSpPr>
          <p:cNvPr id="732" name="Google Shape;732;p81"/>
          <p:cNvSpPr txBox="1"/>
          <p:nvPr/>
        </p:nvSpPr>
        <p:spPr>
          <a:xfrm>
            <a:off x="4690037" y="1109512"/>
            <a:ext cx="148500" cy="1736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400">
                <a:latin typeface="Calibri"/>
                <a:ea typeface="Calibri"/>
                <a:cs typeface="Calibri"/>
                <a:sym typeface="Calibri"/>
              </a:rPr>
              <a:t>0</a:t>
            </a:r>
            <a:endParaRPr sz="1400">
              <a:latin typeface="Calibri"/>
              <a:ea typeface="Calibri"/>
              <a:cs typeface="Calibri"/>
              <a:sym typeface="Calibri"/>
            </a:endParaRPr>
          </a:p>
          <a:p>
            <a:pPr indent="0" lvl="0" marL="12700" rtl="0" algn="l">
              <a:lnSpc>
                <a:spcPct val="100000"/>
              </a:lnSpc>
              <a:spcBef>
                <a:spcPts val="1260"/>
              </a:spcBef>
              <a:spcAft>
                <a:spcPts val="0"/>
              </a:spcAft>
              <a:buNone/>
            </a:pPr>
            <a:r>
              <a:rPr lang="en" sz="1400">
                <a:latin typeface="Calibri"/>
                <a:ea typeface="Calibri"/>
                <a:cs typeface="Calibri"/>
                <a:sym typeface="Calibri"/>
              </a:rPr>
              <a:t>…</a:t>
            </a:r>
            <a:endParaRPr sz="1400">
              <a:latin typeface="Calibri"/>
              <a:ea typeface="Calibri"/>
              <a:cs typeface="Calibri"/>
              <a:sym typeface="Calibri"/>
            </a:endParaRPr>
          </a:p>
          <a:p>
            <a:pPr indent="0" lvl="0" marL="12700" rtl="0" algn="l">
              <a:lnSpc>
                <a:spcPct val="100000"/>
              </a:lnSpc>
              <a:spcBef>
                <a:spcPts val="1260"/>
              </a:spcBef>
              <a:spcAft>
                <a:spcPts val="0"/>
              </a:spcAft>
              <a:buNone/>
            </a:pPr>
            <a:r>
              <a:rPr lang="en" sz="1400">
                <a:latin typeface="Calibri"/>
                <a:ea typeface="Calibri"/>
                <a:cs typeface="Calibri"/>
                <a:sym typeface="Calibri"/>
              </a:rPr>
              <a:t>…</a:t>
            </a:r>
            <a:endParaRPr sz="1400">
              <a:latin typeface="Calibri"/>
              <a:ea typeface="Calibri"/>
              <a:cs typeface="Calibri"/>
              <a:sym typeface="Calibri"/>
            </a:endParaRPr>
          </a:p>
          <a:p>
            <a:pPr indent="0" lvl="0" marL="12700" rtl="0" algn="l">
              <a:lnSpc>
                <a:spcPct val="100000"/>
              </a:lnSpc>
              <a:spcBef>
                <a:spcPts val="1260"/>
              </a:spcBef>
              <a:spcAft>
                <a:spcPts val="0"/>
              </a:spcAft>
              <a:buNone/>
            </a:pPr>
            <a:r>
              <a:rPr lang="en" sz="1400">
                <a:latin typeface="Calibri"/>
                <a:ea typeface="Calibri"/>
                <a:cs typeface="Calibri"/>
                <a:sym typeface="Calibri"/>
              </a:rPr>
              <a:t>…</a:t>
            </a:r>
            <a:endParaRPr sz="1400">
              <a:latin typeface="Calibri"/>
              <a:ea typeface="Calibri"/>
              <a:cs typeface="Calibri"/>
              <a:sym typeface="Calibri"/>
            </a:endParaRPr>
          </a:p>
          <a:p>
            <a:pPr indent="0" lvl="0" marL="12700" rtl="0" algn="l">
              <a:lnSpc>
                <a:spcPct val="100000"/>
              </a:lnSpc>
              <a:spcBef>
                <a:spcPts val="1260"/>
              </a:spcBef>
              <a:spcAft>
                <a:spcPts val="0"/>
              </a:spcAft>
              <a:buNone/>
            </a:pPr>
            <a:r>
              <a:rPr lang="en" sz="1400">
                <a:latin typeface="Calibri"/>
                <a:ea typeface="Calibri"/>
                <a:cs typeface="Calibri"/>
                <a:sym typeface="Calibri"/>
              </a:rPr>
              <a:t>…</a:t>
            </a:r>
            <a:endParaRPr sz="1400">
              <a:latin typeface="Calibri"/>
              <a:ea typeface="Calibri"/>
              <a:cs typeface="Calibri"/>
              <a:sym typeface="Calibri"/>
            </a:endParaRPr>
          </a:p>
        </p:txBody>
      </p:sp>
      <p:sp>
        <p:nvSpPr>
          <p:cNvPr id="733" name="Google Shape;733;p81"/>
          <p:cNvSpPr txBox="1"/>
          <p:nvPr/>
        </p:nvSpPr>
        <p:spPr>
          <a:xfrm>
            <a:off x="4690037" y="3349793"/>
            <a:ext cx="2376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400">
                <a:latin typeface="Calibri"/>
                <a:ea typeface="Calibri"/>
                <a:cs typeface="Calibri"/>
                <a:sym typeface="Calibri"/>
              </a:rPr>
              <a:t>n-1</a:t>
            </a:r>
            <a:endParaRPr sz="1400">
              <a:latin typeface="Calibri"/>
              <a:ea typeface="Calibri"/>
              <a:cs typeface="Calibri"/>
              <a:sym typeface="Calibri"/>
            </a:endParaRPr>
          </a:p>
        </p:txBody>
      </p:sp>
      <p:sp>
        <p:nvSpPr>
          <p:cNvPr id="734" name="Google Shape;734;p81"/>
          <p:cNvSpPr txBox="1"/>
          <p:nvPr/>
        </p:nvSpPr>
        <p:spPr>
          <a:xfrm>
            <a:off x="5105837" y="751737"/>
            <a:ext cx="286500" cy="19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200">
                <a:latin typeface="Work Sans"/>
                <a:ea typeface="Work Sans"/>
                <a:cs typeface="Work Sans"/>
                <a:sym typeface="Work Sans"/>
              </a:rPr>
              <a:t>IVT</a:t>
            </a:r>
            <a:endParaRPr sz="1200">
              <a:latin typeface="Work Sans"/>
              <a:ea typeface="Work Sans"/>
              <a:cs typeface="Work Sans"/>
              <a:sym typeface="Work Sans"/>
            </a:endParaRPr>
          </a:p>
        </p:txBody>
      </p:sp>
      <p:sp>
        <p:nvSpPr>
          <p:cNvPr id="735" name="Google Shape;735;p81"/>
          <p:cNvSpPr txBox="1"/>
          <p:nvPr/>
        </p:nvSpPr>
        <p:spPr>
          <a:xfrm>
            <a:off x="7816162" y="244599"/>
            <a:ext cx="1113900" cy="6330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78100">
            <a:spAutoFit/>
          </a:bodyPr>
          <a:lstStyle/>
          <a:p>
            <a:pPr indent="0" lvl="0" marL="85725" marR="158115" rtl="0" algn="l">
              <a:lnSpc>
                <a:spcPct val="100000"/>
              </a:lnSpc>
              <a:spcBef>
                <a:spcPts val="0"/>
              </a:spcBef>
              <a:spcAft>
                <a:spcPts val="0"/>
              </a:spcAft>
              <a:buNone/>
            </a:pPr>
            <a:r>
              <a:rPr lang="en" sz="1200">
                <a:latin typeface="Work Sans"/>
                <a:ea typeface="Work Sans"/>
                <a:cs typeface="Work Sans"/>
                <a:sym typeface="Work Sans"/>
              </a:rPr>
              <a:t>handler code for divide by 0</a:t>
            </a:r>
            <a:endParaRPr sz="1200">
              <a:latin typeface="Work Sans"/>
              <a:ea typeface="Work Sans"/>
              <a:cs typeface="Work Sans"/>
              <a:sym typeface="Work Sans"/>
            </a:endParaRPr>
          </a:p>
        </p:txBody>
      </p:sp>
      <p:sp>
        <p:nvSpPr>
          <p:cNvPr id="736" name="Google Shape;736;p81"/>
          <p:cNvSpPr txBox="1"/>
          <p:nvPr/>
        </p:nvSpPr>
        <p:spPr>
          <a:xfrm>
            <a:off x="7816162" y="1164912"/>
            <a:ext cx="1113900" cy="6336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78725">
            <a:spAutoFit/>
          </a:bodyPr>
          <a:lstStyle/>
          <a:p>
            <a:pPr indent="0" lvl="0" marL="85725" marR="159385" rtl="0" algn="l">
              <a:lnSpc>
                <a:spcPct val="100000"/>
              </a:lnSpc>
              <a:spcBef>
                <a:spcPts val="0"/>
              </a:spcBef>
              <a:spcAft>
                <a:spcPts val="0"/>
              </a:spcAft>
              <a:buNone/>
            </a:pPr>
            <a:r>
              <a:rPr lang="en" sz="1200">
                <a:latin typeface="Work Sans"/>
                <a:ea typeface="Work Sans"/>
                <a:cs typeface="Work Sans"/>
                <a:sym typeface="Work Sans"/>
              </a:rPr>
              <a:t>handler code for page faults</a:t>
            </a:r>
            <a:endParaRPr sz="1200">
              <a:latin typeface="Work Sans"/>
              <a:ea typeface="Work Sans"/>
              <a:cs typeface="Work Sans"/>
              <a:sym typeface="Work Sans"/>
            </a:endParaRPr>
          </a:p>
        </p:txBody>
      </p:sp>
      <p:sp>
        <p:nvSpPr>
          <p:cNvPr id="737" name="Google Shape;737;p81"/>
          <p:cNvSpPr txBox="1"/>
          <p:nvPr/>
        </p:nvSpPr>
        <p:spPr>
          <a:xfrm>
            <a:off x="7816162" y="2085225"/>
            <a:ext cx="1113900" cy="6336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78725">
            <a:spAutoFit/>
          </a:bodyPr>
          <a:lstStyle/>
          <a:p>
            <a:pPr indent="0" lvl="0" marL="85725" marR="163830" rtl="0" algn="l">
              <a:lnSpc>
                <a:spcPct val="100000"/>
              </a:lnSpc>
              <a:spcBef>
                <a:spcPts val="0"/>
              </a:spcBef>
              <a:spcAft>
                <a:spcPts val="0"/>
              </a:spcAft>
              <a:buNone/>
            </a:pPr>
            <a:r>
              <a:rPr lang="en" sz="1200">
                <a:latin typeface="Work Sans"/>
                <a:ea typeface="Work Sans"/>
                <a:cs typeface="Work Sans"/>
                <a:sym typeface="Work Sans"/>
              </a:rPr>
              <a:t>handler code for system call</a:t>
            </a:r>
            <a:endParaRPr sz="1200">
              <a:latin typeface="Work Sans"/>
              <a:ea typeface="Work Sans"/>
              <a:cs typeface="Work Sans"/>
              <a:sym typeface="Work Sans"/>
            </a:endParaRPr>
          </a:p>
        </p:txBody>
      </p:sp>
      <p:sp>
        <p:nvSpPr>
          <p:cNvPr id="738" name="Google Shape;738;p81"/>
          <p:cNvSpPr txBox="1"/>
          <p:nvPr/>
        </p:nvSpPr>
        <p:spPr>
          <a:xfrm>
            <a:off x="7816162" y="3005537"/>
            <a:ext cx="1113900" cy="6336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78725">
            <a:spAutoFit/>
          </a:bodyPr>
          <a:lstStyle/>
          <a:p>
            <a:pPr indent="0" lvl="0" marL="85725" marR="282575" rtl="0" algn="l">
              <a:lnSpc>
                <a:spcPct val="100000"/>
              </a:lnSpc>
              <a:spcBef>
                <a:spcPts val="0"/>
              </a:spcBef>
              <a:spcAft>
                <a:spcPts val="0"/>
              </a:spcAft>
              <a:buNone/>
            </a:pPr>
            <a:r>
              <a:rPr lang="en" sz="1200">
                <a:latin typeface="Work Sans"/>
                <a:ea typeface="Work Sans"/>
                <a:cs typeface="Work Sans"/>
                <a:sym typeface="Work Sans"/>
              </a:rPr>
              <a:t>handler code for keyboard</a:t>
            </a:r>
            <a:endParaRPr sz="1200">
              <a:latin typeface="Work Sans"/>
              <a:ea typeface="Work Sans"/>
              <a:cs typeface="Work Sans"/>
              <a:sym typeface="Work Sans"/>
            </a:endParaRPr>
          </a:p>
        </p:txBody>
      </p:sp>
      <p:sp>
        <p:nvSpPr>
          <p:cNvPr id="739" name="Google Shape;739;p81"/>
          <p:cNvSpPr txBox="1"/>
          <p:nvPr/>
        </p:nvSpPr>
        <p:spPr>
          <a:xfrm>
            <a:off x="7816162" y="3925849"/>
            <a:ext cx="1113900" cy="6336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78725">
            <a:spAutoFit/>
          </a:bodyPr>
          <a:lstStyle/>
          <a:p>
            <a:pPr indent="0" lvl="0" marL="85725" marR="370840" rtl="0" algn="l">
              <a:lnSpc>
                <a:spcPct val="100000"/>
              </a:lnSpc>
              <a:spcBef>
                <a:spcPts val="0"/>
              </a:spcBef>
              <a:spcAft>
                <a:spcPts val="0"/>
              </a:spcAft>
              <a:buNone/>
            </a:pPr>
            <a:r>
              <a:rPr lang="en" sz="1200">
                <a:latin typeface="Work Sans"/>
                <a:ea typeface="Work Sans"/>
                <a:cs typeface="Work Sans"/>
                <a:sym typeface="Work Sans"/>
              </a:rPr>
              <a:t>handler code for mouse</a:t>
            </a:r>
            <a:endParaRPr sz="1200">
              <a:latin typeface="Work Sans"/>
              <a:ea typeface="Work Sans"/>
              <a:cs typeface="Work Sans"/>
              <a:sym typeface="Work Sans"/>
            </a:endParaRPr>
          </a:p>
        </p:txBody>
      </p:sp>
      <p:grpSp>
        <p:nvGrpSpPr>
          <p:cNvPr id="740" name="Google Shape;740;p81"/>
          <p:cNvGrpSpPr/>
          <p:nvPr/>
        </p:nvGrpSpPr>
        <p:grpSpPr>
          <a:xfrm>
            <a:off x="7334362" y="671070"/>
            <a:ext cx="474673" cy="3659141"/>
            <a:chOff x="7334362" y="671070"/>
            <a:chExt cx="474673" cy="3659141"/>
          </a:xfrm>
        </p:grpSpPr>
        <p:sp>
          <p:nvSpPr>
            <p:cNvPr id="741" name="Google Shape;741;p81"/>
            <p:cNvSpPr/>
            <p:nvPr/>
          </p:nvSpPr>
          <p:spPr>
            <a:xfrm>
              <a:off x="7353262" y="704659"/>
              <a:ext cx="427354" cy="527685"/>
            </a:xfrm>
            <a:custGeom>
              <a:rect b="b" l="l" r="r" t="t"/>
              <a:pathLst>
                <a:path extrusionOk="0" h="527685" w="427354">
                  <a:moveTo>
                    <a:pt x="0" y="527090"/>
                  </a:moveTo>
                  <a:lnTo>
                    <a:pt x="426928" y="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2" name="Google Shape;742;p81"/>
            <p:cNvSpPr/>
            <p:nvPr/>
          </p:nvSpPr>
          <p:spPr>
            <a:xfrm>
              <a:off x="7767966" y="671070"/>
              <a:ext cx="40004" cy="43815"/>
            </a:xfrm>
            <a:custGeom>
              <a:rect b="b" l="l" r="r" t="t"/>
              <a:pathLst>
                <a:path extrusionOk="0" h="43815" w="40004">
                  <a:moveTo>
                    <a:pt x="24450" y="43491"/>
                  </a:moveTo>
                  <a:lnTo>
                    <a:pt x="0" y="23686"/>
                  </a:lnTo>
                  <a:lnTo>
                    <a:pt x="39431" y="0"/>
                  </a:lnTo>
                  <a:lnTo>
                    <a:pt x="24450" y="43491"/>
                  </a:lnTo>
                  <a:close/>
                </a:path>
              </a:pathLst>
            </a:custGeom>
            <a:solidFill>
              <a:srgbClr val="59595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3" name="Google Shape;743;p81"/>
            <p:cNvSpPr/>
            <p:nvPr/>
          </p:nvSpPr>
          <p:spPr>
            <a:xfrm>
              <a:off x="7767966" y="671070"/>
              <a:ext cx="40004" cy="43815"/>
            </a:xfrm>
            <a:custGeom>
              <a:rect b="b" l="l" r="r" t="t"/>
              <a:pathLst>
                <a:path extrusionOk="0" h="43815" w="40004">
                  <a:moveTo>
                    <a:pt x="24450" y="43491"/>
                  </a:moveTo>
                  <a:lnTo>
                    <a:pt x="39431" y="0"/>
                  </a:lnTo>
                  <a:lnTo>
                    <a:pt x="0" y="23686"/>
                  </a:lnTo>
                  <a:lnTo>
                    <a:pt x="24450" y="43491"/>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4" name="Google Shape;744;p81"/>
            <p:cNvSpPr/>
            <p:nvPr/>
          </p:nvSpPr>
          <p:spPr>
            <a:xfrm>
              <a:off x="7371862" y="1621257"/>
              <a:ext cx="404495" cy="410210"/>
            </a:xfrm>
            <a:custGeom>
              <a:rect b="b" l="l" r="r" t="t"/>
              <a:pathLst>
                <a:path extrusionOk="0" h="410210" w="404495">
                  <a:moveTo>
                    <a:pt x="0" y="409905"/>
                  </a:moveTo>
                  <a:lnTo>
                    <a:pt x="404174" y="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5" name="Google Shape;745;p81"/>
            <p:cNvSpPr/>
            <p:nvPr/>
          </p:nvSpPr>
          <p:spPr>
            <a:xfrm>
              <a:off x="7764834" y="1590477"/>
              <a:ext cx="41909" cy="41910"/>
            </a:xfrm>
            <a:custGeom>
              <a:rect b="b" l="l" r="r" t="t"/>
              <a:pathLst>
                <a:path extrusionOk="0" h="41910" w="41909">
                  <a:moveTo>
                    <a:pt x="22405" y="41825"/>
                  </a:moveTo>
                  <a:lnTo>
                    <a:pt x="0" y="19733"/>
                  </a:lnTo>
                  <a:lnTo>
                    <a:pt x="41551" y="0"/>
                  </a:lnTo>
                  <a:lnTo>
                    <a:pt x="22405" y="41825"/>
                  </a:lnTo>
                  <a:close/>
                </a:path>
              </a:pathLst>
            </a:custGeom>
            <a:solidFill>
              <a:srgbClr val="59595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6" name="Google Shape;746;p81"/>
            <p:cNvSpPr/>
            <p:nvPr/>
          </p:nvSpPr>
          <p:spPr>
            <a:xfrm>
              <a:off x="7764834" y="1590477"/>
              <a:ext cx="41909" cy="41910"/>
            </a:xfrm>
            <a:custGeom>
              <a:rect b="b" l="l" r="r" t="t"/>
              <a:pathLst>
                <a:path extrusionOk="0" h="41910" w="41909">
                  <a:moveTo>
                    <a:pt x="22405" y="41825"/>
                  </a:moveTo>
                  <a:lnTo>
                    <a:pt x="41551" y="0"/>
                  </a:lnTo>
                  <a:lnTo>
                    <a:pt x="0" y="19733"/>
                  </a:lnTo>
                  <a:lnTo>
                    <a:pt x="22405" y="41825"/>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7" name="Google Shape;747;p81"/>
            <p:cNvSpPr/>
            <p:nvPr/>
          </p:nvSpPr>
          <p:spPr>
            <a:xfrm>
              <a:off x="7362562" y="2435474"/>
              <a:ext cx="397509" cy="57785"/>
            </a:xfrm>
            <a:custGeom>
              <a:rect b="b" l="l" r="r" t="t"/>
              <a:pathLst>
                <a:path extrusionOk="0" h="57785" w="397509">
                  <a:moveTo>
                    <a:pt x="0" y="0"/>
                  </a:moveTo>
                  <a:lnTo>
                    <a:pt x="397034" y="57244"/>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8" name="Google Shape;748;p81"/>
            <p:cNvSpPr/>
            <p:nvPr/>
          </p:nvSpPr>
          <p:spPr>
            <a:xfrm>
              <a:off x="7757352" y="2477147"/>
              <a:ext cx="45084" cy="31750"/>
            </a:xfrm>
            <a:custGeom>
              <a:rect b="b" l="l" r="r" t="t"/>
              <a:pathLst>
                <a:path extrusionOk="0" h="31750" w="45084">
                  <a:moveTo>
                    <a:pt x="0" y="31143"/>
                  </a:moveTo>
                  <a:lnTo>
                    <a:pt x="4489" y="0"/>
                  </a:lnTo>
                  <a:lnTo>
                    <a:pt x="45027" y="21740"/>
                  </a:lnTo>
                  <a:lnTo>
                    <a:pt x="0" y="31143"/>
                  </a:lnTo>
                  <a:close/>
                </a:path>
              </a:pathLst>
            </a:custGeom>
            <a:solidFill>
              <a:srgbClr val="59595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9" name="Google Shape;749;p81"/>
            <p:cNvSpPr/>
            <p:nvPr/>
          </p:nvSpPr>
          <p:spPr>
            <a:xfrm>
              <a:off x="7757352" y="2477147"/>
              <a:ext cx="45084" cy="31750"/>
            </a:xfrm>
            <a:custGeom>
              <a:rect b="b" l="l" r="r" t="t"/>
              <a:pathLst>
                <a:path extrusionOk="0" h="31750" w="45084">
                  <a:moveTo>
                    <a:pt x="0" y="31143"/>
                  </a:moveTo>
                  <a:lnTo>
                    <a:pt x="45027" y="21740"/>
                  </a:lnTo>
                  <a:lnTo>
                    <a:pt x="4489" y="0"/>
                  </a:lnTo>
                  <a:lnTo>
                    <a:pt x="0" y="3114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0" name="Google Shape;750;p81"/>
            <p:cNvSpPr/>
            <p:nvPr/>
          </p:nvSpPr>
          <p:spPr>
            <a:xfrm>
              <a:off x="7362562" y="3215987"/>
              <a:ext cx="401954" cy="182245"/>
            </a:xfrm>
            <a:custGeom>
              <a:rect b="b" l="l" r="r" t="t"/>
              <a:pathLst>
                <a:path extrusionOk="0" h="182245" w="401954">
                  <a:moveTo>
                    <a:pt x="0" y="0"/>
                  </a:moveTo>
                  <a:lnTo>
                    <a:pt x="401530" y="181644"/>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1" name="Google Shape;751;p81"/>
            <p:cNvSpPr/>
            <p:nvPr/>
          </p:nvSpPr>
          <p:spPr>
            <a:xfrm>
              <a:off x="7757607" y="3383297"/>
              <a:ext cx="46354" cy="32385"/>
            </a:xfrm>
            <a:custGeom>
              <a:rect b="b" l="l" r="r" t="t"/>
              <a:pathLst>
                <a:path extrusionOk="0" h="32385" w="46354">
                  <a:moveTo>
                    <a:pt x="45868" y="32149"/>
                  </a:moveTo>
                  <a:lnTo>
                    <a:pt x="0" y="28668"/>
                  </a:lnTo>
                  <a:lnTo>
                    <a:pt x="12969" y="0"/>
                  </a:lnTo>
                  <a:lnTo>
                    <a:pt x="45868" y="32149"/>
                  </a:lnTo>
                  <a:close/>
                </a:path>
              </a:pathLst>
            </a:custGeom>
            <a:solidFill>
              <a:srgbClr val="59595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2" name="Google Shape;752;p81"/>
            <p:cNvSpPr/>
            <p:nvPr/>
          </p:nvSpPr>
          <p:spPr>
            <a:xfrm>
              <a:off x="7757607" y="3383297"/>
              <a:ext cx="46354" cy="32385"/>
            </a:xfrm>
            <a:custGeom>
              <a:rect b="b" l="l" r="r" t="t"/>
              <a:pathLst>
                <a:path extrusionOk="0" h="32385" w="46354">
                  <a:moveTo>
                    <a:pt x="0" y="28668"/>
                  </a:moveTo>
                  <a:lnTo>
                    <a:pt x="45868" y="32149"/>
                  </a:lnTo>
                  <a:lnTo>
                    <a:pt x="12969" y="0"/>
                  </a:lnTo>
                  <a:lnTo>
                    <a:pt x="0" y="28668"/>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3" name="Google Shape;753;p81"/>
            <p:cNvSpPr/>
            <p:nvPr/>
          </p:nvSpPr>
          <p:spPr>
            <a:xfrm>
              <a:off x="7334362" y="3610699"/>
              <a:ext cx="450850" cy="683260"/>
            </a:xfrm>
            <a:custGeom>
              <a:rect b="b" l="l" r="r" t="t"/>
              <a:pathLst>
                <a:path extrusionOk="0" h="683260" w="450850">
                  <a:moveTo>
                    <a:pt x="0" y="0"/>
                  </a:moveTo>
                  <a:lnTo>
                    <a:pt x="450343" y="683086"/>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4" name="Google Shape;754;p81"/>
            <p:cNvSpPr/>
            <p:nvPr/>
          </p:nvSpPr>
          <p:spPr>
            <a:xfrm>
              <a:off x="7771570" y="4285126"/>
              <a:ext cx="37465" cy="45085"/>
            </a:xfrm>
            <a:custGeom>
              <a:rect b="b" l="l" r="r" t="t"/>
              <a:pathLst>
                <a:path extrusionOk="0" h="45085" w="37465">
                  <a:moveTo>
                    <a:pt x="36927" y="44747"/>
                  </a:moveTo>
                  <a:lnTo>
                    <a:pt x="0" y="17319"/>
                  </a:lnTo>
                  <a:lnTo>
                    <a:pt x="26269" y="0"/>
                  </a:lnTo>
                  <a:lnTo>
                    <a:pt x="36927" y="44747"/>
                  </a:lnTo>
                  <a:close/>
                </a:path>
              </a:pathLst>
            </a:custGeom>
            <a:solidFill>
              <a:srgbClr val="59595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5" name="Google Shape;755;p81"/>
            <p:cNvSpPr/>
            <p:nvPr/>
          </p:nvSpPr>
          <p:spPr>
            <a:xfrm>
              <a:off x="7771570" y="4285126"/>
              <a:ext cx="37465" cy="45085"/>
            </a:xfrm>
            <a:custGeom>
              <a:rect b="b" l="l" r="r" t="t"/>
              <a:pathLst>
                <a:path extrusionOk="0" h="45085" w="37465">
                  <a:moveTo>
                    <a:pt x="0" y="17319"/>
                  </a:moveTo>
                  <a:lnTo>
                    <a:pt x="36927" y="44747"/>
                  </a:lnTo>
                  <a:lnTo>
                    <a:pt x="26269" y="0"/>
                  </a:lnTo>
                  <a:lnTo>
                    <a:pt x="0" y="1731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56" name="Google Shape;756;p81"/>
          <p:cNvSpPr txBox="1"/>
          <p:nvPr/>
        </p:nvSpPr>
        <p:spPr>
          <a:xfrm rot="-5400000">
            <a:off x="4512599" y="1290665"/>
            <a:ext cx="870000" cy="184800"/>
          </a:xfrm>
          <a:prstGeom prst="rect">
            <a:avLst/>
          </a:prstGeom>
          <a:noFill/>
          <a:ln>
            <a:noFill/>
          </a:ln>
        </p:spPr>
        <p:txBody>
          <a:bodyPr anchorCtr="0" anchor="t" bIns="0" lIns="0" spcFirstLastPara="1" rIns="0" wrap="square" tIns="0">
            <a:spAutoFit/>
          </a:bodyPr>
          <a:lstStyle/>
          <a:p>
            <a:pPr indent="0" lvl="0" marL="12700" rtl="0" algn="l">
              <a:lnSpc>
                <a:spcPct val="119285"/>
              </a:lnSpc>
              <a:spcBef>
                <a:spcPts val="0"/>
              </a:spcBef>
              <a:spcAft>
                <a:spcPts val="0"/>
              </a:spcAft>
              <a:buNone/>
            </a:pPr>
            <a:r>
              <a:rPr lang="en" sz="1200">
                <a:latin typeface="Work Sans"/>
                <a:ea typeface="Work Sans"/>
                <a:cs typeface="Work Sans"/>
                <a:sym typeface="Work Sans"/>
              </a:rPr>
              <a:t>exceptions</a:t>
            </a:r>
            <a:endParaRPr sz="1200">
              <a:latin typeface="Work Sans"/>
              <a:ea typeface="Work Sans"/>
              <a:cs typeface="Work Sans"/>
              <a:sym typeface="Work Sans"/>
            </a:endParaRPr>
          </a:p>
        </p:txBody>
      </p:sp>
      <p:sp>
        <p:nvSpPr>
          <p:cNvPr id="757" name="Google Shape;757;p81"/>
          <p:cNvSpPr txBox="1"/>
          <p:nvPr/>
        </p:nvSpPr>
        <p:spPr>
          <a:xfrm rot="-5400000">
            <a:off x="4747749" y="2310840"/>
            <a:ext cx="414600" cy="184800"/>
          </a:xfrm>
          <a:prstGeom prst="rect">
            <a:avLst/>
          </a:prstGeom>
          <a:noFill/>
          <a:ln>
            <a:noFill/>
          </a:ln>
        </p:spPr>
        <p:txBody>
          <a:bodyPr anchorCtr="0" anchor="t" bIns="0" lIns="0" spcFirstLastPara="1" rIns="0" wrap="square" tIns="0">
            <a:spAutoFit/>
          </a:bodyPr>
          <a:lstStyle/>
          <a:p>
            <a:pPr indent="0" lvl="0" marL="12700" rtl="0" algn="l">
              <a:lnSpc>
                <a:spcPct val="119285"/>
              </a:lnSpc>
              <a:spcBef>
                <a:spcPts val="0"/>
              </a:spcBef>
              <a:spcAft>
                <a:spcPts val="0"/>
              </a:spcAft>
              <a:buNone/>
            </a:pPr>
            <a:r>
              <a:rPr lang="en" sz="1200">
                <a:latin typeface="Work Sans"/>
                <a:ea typeface="Work Sans"/>
                <a:cs typeface="Work Sans"/>
                <a:sym typeface="Work Sans"/>
              </a:rPr>
              <a:t>traps</a:t>
            </a:r>
            <a:endParaRPr sz="1200">
              <a:latin typeface="Work Sans"/>
              <a:ea typeface="Work Sans"/>
              <a:cs typeface="Work Sans"/>
              <a:sym typeface="Work Sans"/>
            </a:endParaRPr>
          </a:p>
        </p:txBody>
      </p:sp>
      <p:sp>
        <p:nvSpPr>
          <p:cNvPr id="758" name="Google Shape;758;p81"/>
          <p:cNvSpPr txBox="1"/>
          <p:nvPr/>
        </p:nvSpPr>
        <p:spPr>
          <a:xfrm rot="-5400000">
            <a:off x="4571199" y="3502562"/>
            <a:ext cx="767700" cy="184800"/>
          </a:xfrm>
          <a:prstGeom prst="rect">
            <a:avLst/>
          </a:prstGeom>
          <a:noFill/>
          <a:ln>
            <a:noFill/>
          </a:ln>
        </p:spPr>
        <p:txBody>
          <a:bodyPr anchorCtr="0" anchor="t" bIns="0" lIns="0" spcFirstLastPara="1" rIns="0" wrap="square" tIns="0">
            <a:spAutoFit/>
          </a:bodyPr>
          <a:lstStyle/>
          <a:p>
            <a:pPr indent="0" lvl="0" marL="12700" rtl="0" algn="l">
              <a:lnSpc>
                <a:spcPct val="119285"/>
              </a:lnSpc>
              <a:spcBef>
                <a:spcPts val="0"/>
              </a:spcBef>
              <a:spcAft>
                <a:spcPts val="0"/>
              </a:spcAft>
              <a:buNone/>
            </a:pPr>
            <a:r>
              <a:rPr lang="en" sz="1200">
                <a:latin typeface="Work Sans"/>
                <a:ea typeface="Work Sans"/>
                <a:cs typeface="Work Sans"/>
                <a:sym typeface="Work Sans"/>
              </a:rPr>
              <a:t>interrupts</a:t>
            </a:r>
            <a:endParaRPr sz="1200">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grpSp>
        <p:nvGrpSpPr>
          <p:cNvPr id="148" name="Google Shape;148;p28"/>
          <p:cNvGrpSpPr/>
          <p:nvPr/>
        </p:nvGrpSpPr>
        <p:grpSpPr>
          <a:xfrm>
            <a:off x="599594" y="1738105"/>
            <a:ext cx="8108481" cy="2795904"/>
            <a:chOff x="599594" y="1738105"/>
            <a:chExt cx="8108481" cy="2795904"/>
          </a:xfrm>
        </p:grpSpPr>
        <p:pic>
          <p:nvPicPr>
            <p:cNvPr id="149" name="Google Shape;149;p28"/>
            <p:cNvPicPr preferRelativeResize="0"/>
            <p:nvPr/>
          </p:nvPicPr>
          <p:blipFill rotWithShape="1">
            <a:blip r:embed="rId3">
              <a:alphaModFix/>
            </a:blip>
            <a:srcRect b="0" l="0" r="0" t="0"/>
            <a:stretch/>
          </p:blipFill>
          <p:spPr>
            <a:xfrm>
              <a:off x="599594" y="1753502"/>
              <a:ext cx="8108481" cy="2779956"/>
            </a:xfrm>
            <a:prstGeom prst="rect">
              <a:avLst/>
            </a:prstGeom>
            <a:noFill/>
            <a:ln>
              <a:noFill/>
            </a:ln>
          </p:spPr>
        </p:pic>
        <p:sp>
          <p:nvSpPr>
            <p:cNvPr id="150" name="Google Shape;150;p28"/>
            <p:cNvSpPr/>
            <p:nvPr/>
          </p:nvSpPr>
          <p:spPr>
            <a:xfrm>
              <a:off x="624790" y="1738105"/>
              <a:ext cx="3999865" cy="2795904"/>
            </a:xfrm>
            <a:custGeom>
              <a:rect b="b" l="l" r="r" t="t"/>
              <a:pathLst>
                <a:path extrusionOk="0" h="2795904" w="3999865">
                  <a:moveTo>
                    <a:pt x="1790825" y="291899"/>
                  </a:moveTo>
                  <a:lnTo>
                    <a:pt x="1790825" y="0"/>
                  </a:lnTo>
                </a:path>
                <a:path extrusionOk="0" h="2795904" w="3999865">
                  <a:moveTo>
                    <a:pt x="1809000" y="37774"/>
                  </a:moveTo>
                  <a:lnTo>
                    <a:pt x="0" y="28174"/>
                  </a:lnTo>
                </a:path>
                <a:path extrusionOk="0" h="2795904" w="3999865">
                  <a:moveTo>
                    <a:pt x="18253" y="2776528"/>
                  </a:moveTo>
                  <a:lnTo>
                    <a:pt x="36853" y="37528"/>
                  </a:lnTo>
                </a:path>
                <a:path extrusionOk="0" h="2795904" w="3999865">
                  <a:moveTo>
                    <a:pt x="3999725" y="2785936"/>
                  </a:moveTo>
                  <a:lnTo>
                    <a:pt x="27425" y="2776636"/>
                  </a:lnTo>
                </a:path>
                <a:path extrusionOk="0" h="2795904" w="3999865">
                  <a:moveTo>
                    <a:pt x="3999628" y="1910760"/>
                  </a:moveTo>
                  <a:lnTo>
                    <a:pt x="3990928" y="2795460"/>
                  </a:lnTo>
                </a:path>
              </a:pathLst>
            </a:custGeom>
            <a:noFill/>
            <a:ln cap="flat" cmpd="sng" w="76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1" name="Google Shape;151;p28"/>
            <p:cNvSpPr/>
            <p:nvPr/>
          </p:nvSpPr>
          <p:spPr>
            <a:xfrm>
              <a:off x="2283728" y="1888313"/>
              <a:ext cx="264160" cy="236219"/>
            </a:xfrm>
            <a:custGeom>
              <a:rect b="b" l="l" r="r" t="t"/>
              <a:pathLst>
                <a:path extrusionOk="0" h="236219" w="264160">
                  <a:moveTo>
                    <a:pt x="131849" y="235799"/>
                  </a:moveTo>
                  <a:lnTo>
                    <a:pt x="0" y="0"/>
                  </a:lnTo>
                  <a:lnTo>
                    <a:pt x="263699" y="0"/>
                  </a:lnTo>
                  <a:lnTo>
                    <a:pt x="131849" y="235799"/>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52" name="Google Shape;152;p28"/>
          <p:cNvSpPr txBox="1"/>
          <p:nvPr>
            <p:ph type="ctrTitle"/>
          </p:nvPr>
        </p:nvSpPr>
        <p:spPr>
          <a:xfrm>
            <a:off x="592775" y="436598"/>
            <a:ext cx="59088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latin typeface="Work Sans Medium"/>
                <a:ea typeface="Work Sans Medium"/>
                <a:cs typeface="Work Sans Medium"/>
                <a:sym typeface="Work Sans Medium"/>
              </a:rPr>
              <a:t>NAND Cycle 1: Ry → A</a:t>
            </a:r>
            <a:endParaRPr>
              <a:latin typeface="Work Sans Medium"/>
              <a:ea typeface="Work Sans Medium"/>
              <a:cs typeface="Work Sans Medium"/>
              <a:sym typeface="Work Sans Medium"/>
            </a:endParaRPr>
          </a:p>
        </p:txBody>
      </p:sp>
      <p:sp>
        <p:nvSpPr>
          <p:cNvPr id="153" name="Google Shape;153;p28"/>
          <p:cNvSpPr txBox="1"/>
          <p:nvPr/>
        </p:nvSpPr>
        <p:spPr>
          <a:xfrm>
            <a:off x="592775" y="1016575"/>
            <a:ext cx="43878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800">
                <a:solidFill>
                  <a:srgbClr val="595959"/>
                </a:solidFill>
                <a:latin typeface="Work Sans"/>
                <a:ea typeface="Work Sans"/>
                <a:cs typeface="Work Sans"/>
                <a:sym typeface="Work Sans"/>
              </a:rPr>
              <a:t>What signals need to be asserted?</a:t>
            </a:r>
            <a:endParaRPr sz="1800">
              <a:latin typeface="Work Sans"/>
              <a:ea typeface="Work Sans"/>
              <a:cs typeface="Work Sans"/>
              <a:sym typeface="Work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2" name="Shape 762"/>
        <p:cNvGrpSpPr/>
        <p:nvPr/>
      </p:nvGrpSpPr>
      <p:grpSpPr>
        <a:xfrm>
          <a:off x="0" y="0"/>
          <a:ext cx="0" cy="0"/>
          <a:chOff x="0" y="0"/>
          <a:chExt cx="0" cy="0"/>
        </a:xfrm>
      </p:grpSpPr>
      <p:sp>
        <p:nvSpPr>
          <p:cNvPr id="763" name="Google Shape;763;p82"/>
          <p:cNvSpPr txBox="1"/>
          <p:nvPr>
            <p:ph type="title"/>
          </p:nvPr>
        </p:nvSpPr>
        <p:spPr>
          <a:xfrm>
            <a:off x="592775" y="436600"/>
            <a:ext cx="31059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latin typeface="Work Sans"/>
                <a:ea typeface="Work Sans"/>
                <a:cs typeface="Work Sans"/>
                <a:sym typeface="Work Sans"/>
              </a:rPr>
              <a:t>ETR</a:t>
            </a:r>
            <a:endParaRPr>
              <a:latin typeface="Work Sans"/>
              <a:ea typeface="Work Sans"/>
              <a:cs typeface="Work Sans"/>
              <a:sym typeface="Work Sans"/>
            </a:endParaRPr>
          </a:p>
        </p:txBody>
      </p:sp>
      <p:sp>
        <p:nvSpPr>
          <p:cNvPr id="764" name="Google Shape;764;p82"/>
          <p:cNvSpPr txBox="1"/>
          <p:nvPr/>
        </p:nvSpPr>
        <p:spPr>
          <a:xfrm>
            <a:off x="592775" y="1092775"/>
            <a:ext cx="6706200" cy="986700"/>
          </a:xfrm>
          <a:prstGeom prst="rect">
            <a:avLst/>
          </a:prstGeom>
          <a:noFill/>
          <a:ln>
            <a:noFill/>
          </a:ln>
        </p:spPr>
        <p:txBody>
          <a:bodyPr anchorCtr="0" anchor="t" bIns="0" lIns="0" spcFirstLastPara="1" rIns="0" wrap="square" tIns="10775">
            <a:spAutoFit/>
          </a:bodyPr>
          <a:lstStyle/>
          <a:p>
            <a:pPr indent="0" lvl="0" marL="12700" marR="5080" rtl="0" algn="l">
              <a:lnSpc>
                <a:spcPct val="126111"/>
              </a:lnSpc>
              <a:spcBef>
                <a:spcPts val="0"/>
              </a:spcBef>
              <a:spcAft>
                <a:spcPts val="0"/>
              </a:spcAft>
              <a:buNone/>
            </a:pPr>
            <a:r>
              <a:rPr lang="en" sz="1800">
                <a:solidFill>
                  <a:srgbClr val="595959"/>
                </a:solidFill>
                <a:latin typeface="Work Sans"/>
                <a:ea typeface="Work Sans"/>
                <a:cs typeface="Work Sans"/>
                <a:sym typeface="Work Sans"/>
              </a:rPr>
              <a:t>When a processor detects a discontinuity/interrupt, it will place that interrupt’s vector into a small register, called the </a:t>
            </a:r>
            <a:r>
              <a:rPr b="1" lang="en" sz="1800">
                <a:solidFill>
                  <a:srgbClr val="595959"/>
                </a:solidFill>
                <a:latin typeface="Work Sans"/>
                <a:ea typeface="Work Sans"/>
                <a:cs typeface="Work Sans"/>
                <a:sym typeface="Work Sans"/>
              </a:rPr>
              <a:t>Exception/Trap Register (ETR)</a:t>
            </a:r>
            <a:endParaRPr b="1" sz="1800">
              <a:latin typeface="Work Sans"/>
              <a:ea typeface="Work Sans"/>
              <a:cs typeface="Work Sans"/>
              <a:sym typeface="Work Sans"/>
            </a:endParaRPr>
          </a:p>
        </p:txBody>
      </p:sp>
      <p:sp>
        <p:nvSpPr>
          <p:cNvPr id="765" name="Google Shape;765;p82"/>
          <p:cNvSpPr txBox="1"/>
          <p:nvPr/>
        </p:nvSpPr>
        <p:spPr>
          <a:xfrm>
            <a:off x="722026" y="2267700"/>
            <a:ext cx="6073800" cy="517800"/>
          </a:xfrm>
          <a:prstGeom prst="rect">
            <a:avLst/>
          </a:prstGeom>
          <a:noFill/>
          <a:ln>
            <a:noFill/>
          </a:ln>
        </p:spPr>
        <p:txBody>
          <a:bodyPr anchorCtr="0" anchor="t" bIns="0" lIns="0" spcFirstLastPara="1" rIns="0" wrap="square" tIns="12700">
            <a:spAutoFit/>
          </a:bodyPr>
          <a:lstStyle/>
          <a:p>
            <a:pPr indent="-354330" lvl="0" marL="379095" marR="5080" rtl="0" algn="l">
              <a:lnSpc>
                <a:spcPct val="105000"/>
              </a:lnSpc>
              <a:spcBef>
                <a:spcPts val="0"/>
              </a:spcBef>
              <a:spcAft>
                <a:spcPts val="0"/>
              </a:spcAft>
              <a:buClr>
                <a:srgbClr val="595959"/>
              </a:buClr>
              <a:buSzPts val="1600"/>
              <a:buFont typeface="Work Sans"/>
              <a:buChar char="●"/>
            </a:pPr>
            <a:r>
              <a:rPr lang="en" sz="1600">
                <a:solidFill>
                  <a:srgbClr val="595959"/>
                </a:solidFill>
                <a:latin typeface="Work Sans"/>
                <a:ea typeface="Work Sans"/>
                <a:cs typeface="Work Sans"/>
                <a:sym typeface="Work Sans"/>
              </a:rPr>
              <a:t>From here, the processor can simply grab the vector from the ETR and pass it off to the IVT</a:t>
            </a:r>
            <a:endParaRPr sz="1600">
              <a:latin typeface="Work Sans"/>
              <a:ea typeface="Work Sans"/>
              <a:cs typeface="Work Sans"/>
              <a:sym typeface="Work Sans"/>
            </a:endParaRPr>
          </a:p>
        </p:txBody>
      </p:sp>
      <p:pic>
        <p:nvPicPr>
          <p:cNvPr id="766" name="Google Shape;766;p82"/>
          <p:cNvPicPr preferRelativeResize="0"/>
          <p:nvPr/>
        </p:nvPicPr>
        <p:blipFill>
          <a:blip r:embed="rId3">
            <a:alphaModFix/>
          </a:blip>
          <a:stretch>
            <a:fillRect/>
          </a:stretch>
        </p:blipFill>
        <p:spPr>
          <a:xfrm>
            <a:off x="2957238" y="3239350"/>
            <a:ext cx="3229525" cy="765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0" name="Shape 770"/>
        <p:cNvGrpSpPr/>
        <p:nvPr/>
      </p:nvGrpSpPr>
      <p:grpSpPr>
        <a:xfrm>
          <a:off x="0" y="0"/>
          <a:ext cx="0" cy="0"/>
          <a:chOff x="0" y="0"/>
          <a:chExt cx="0" cy="0"/>
        </a:xfrm>
      </p:grpSpPr>
      <p:sp>
        <p:nvSpPr>
          <p:cNvPr id="771" name="Google Shape;771;p83"/>
          <p:cNvSpPr txBox="1"/>
          <p:nvPr>
            <p:ph type="title"/>
          </p:nvPr>
        </p:nvSpPr>
        <p:spPr>
          <a:xfrm>
            <a:off x="592775" y="436600"/>
            <a:ext cx="56562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latin typeface="Work Sans"/>
                <a:ea typeface="Work Sans"/>
                <a:cs typeface="Work Sans"/>
                <a:sym typeface="Work Sans"/>
              </a:rPr>
              <a:t>Summary: The IVT and ETR</a:t>
            </a:r>
            <a:endParaRPr>
              <a:latin typeface="Work Sans"/>
              <a:ea typeface="Work Sans"/>
              <a:cs typeface="Work Sans"/>
              <a:sym typeface="Work Sans"/>
            </a:endParaRPr>
          </a:p>
        </p:txBody>
      </p:sp>
      <p:sp>
        <p:nvSpPr>
          <p:cNvPr id="772" name="Google Shape;772;p83"/>
          <p:cNvSpPr txBox="1"/>
          <p:nvPr/>
        </p:nvSpPr>
        <p:spPr>
          <a:xfrm>
            <a:off x="68000" y="1512175"/>
            <a:ext cx="1634400" cy="12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595959"/>
                </a:solidFill>
                <a:latin typeface="Source Code Pro"/>
                <a:ea typeface="Source Code Pro"/>
                <a:cs typeface="Source Code Pro"/>
                <a:sym typeface="Source Code Pro"/>
              </a:rPr>
              <a:t>Disco</a:t>
            </a:r>
            <a:r>
              <a:rPr b="1" lang="en" sz="1300">
                <a:solidFill>
                  <a:srgbClr val="595959"/>
                </a:solidFill>
                <a:latin typeface="Source Code Pro"/>
                <a:ea typeface="Source Code Pro"/>
                <a:cs typeface="Source Code Pro"/>
                <a:sym typeface="Source Code Pro"/>
              </a:rPr>
              <a:t>ntinuity Detected</a:t>
            </a:r>
            <a:endParaRPr b="1" sz="1300">
              <a:solidFill>
                <a:srgbClr val="595959"/>
              </a:solidFill>
              <a:latin typeface="Source Code Pro"/>
              <a:ea typeface="Source Code Pro"/>
              <a:cs typeface="Source Code Pro"/>
              <a:sym typeface="Source Code Pro"/>
            </a:endParaRPr>
          </a:p>
          <a:p>
            <a:pPr indent="0" lvl="0" marL="0" rtl="0" algn="ctr">
              <a:spcBef>
                <a:spcPts val="0"/>
              </a:spcBef>
              <a:spcAft>
                <a:spcPts val="0"/>
              </a:spcAft>
              <a:buNone/>
            </a:pPr>
            <a:r>
              <a:rPr b="1" lang="en" sz="4000">
                <a:solidFill>
                  <a:srgbClr val="CC0000"/>
                </a:solidFill>
                <a:latin typeface="Calibri"/>
                <a:ea typeface="Calibri"/>
                <a:cs typeface="Calibri"/>
                <a:sym typeface="Calibri"/>
              </a:rPr>
              <a:t>!</a:t>
            </a:r>
            <a:endParaRPr b="1" sz="4000">
              <a:solidFill>
                <a:srgbClr val="CC0000"/>
              </a:solidFill>
              <a:latin typeface="Calibri"/>
              <a:ea typeface="Calibri"/>
              <a:cs typeface="Calibri"/>
              <a:sym typeface="Calibri"/>
            </a:endParaRPr>
          </a:p>
        </p:txBody>
      </p:sp>
      <p:sp>
        <p:nvSpPr>
          <p:cNvPr id="773" name="Google Shape;773;p83"/>
          <p:cNvSpPr txBox="1"/>
          <p:nvPr/>
        </p:nvSpPr>
        <p:spPr>
          <a:xfrm>
            <a:off x="1882175" y="1512175"/>
            <a:ext cx="1634400" cy="12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95959"/>
                </a:solidFill>
                <a:latin typeface="Source Code Pro"/>
                <a:ea typeface="Source Code Pro"/>
                <a:cs typeface="Source Code Pro"/>
                <a:sym typeface="Source Code Pro"/>
              </a:rPr>
              <a:t>Vector value of the interrupt placed in the ETR</a:t>
            </a:r>
            <a:endParaRPr sz="1200">
              <a:solidFill>
                <a:srgbClr val="595959"/>
              </a:solidFill>
              <a:latin typeface="Source Code Pro"/>
              <a:ea typeface="Source Code Pro"/>
              <a:cs typeface="Source Code Pro"/>
              <a:sym typeface="Source Code Pro"/>
            </a:endParaRPr>
          </a:p>
          <a:p>
            <a:pPr indent="0" lvl="0" marL="0" rtl="0" algn="ctr">
              <a:spcBef>
                <a:spcPts val="0"/>
              </a:spcBef>
              <a:spcAft>
                <a:spcPts val="0"/>
              </a:spcAft>
              <a:buNone/>
            </a:pPr>
            <a:r>
              <a:t/>
            </a:r>
            <a:endParaRPr b="1" sz="4000">
              <a:solidFill>
                <a:srgbClr val="CC0000"/>
              </a:solidFill>
              <a:latin typeface="Calibri"/>
              <a:ea typeface="Calibri"/>
              <a:cs typeface="Calibri"/>
              <a:sym typeface="Calibri"/>
            </a:endParaRPr>
          </a:p>
        </p:txBody>
      </p:sp>
      <p:sp>
        <p:nvSpPr>
          <p:cNvPr id="774" name="Google Shape;774;p83"/>
          <p:cNvSpPr txBox="1"/>
          <p:nvPr/>
        </p:nvSpPr>
        <p:spPr>
          <a:xfrm>
            <a:off x="3696350" y="1512175"/>
            <a:ext cx="1634400" cy="12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95959"/>
                </a:solidFill>
                <a:latin typeface="Source Code Pro"/>
                <a:ea typeface="Source Code Pro"/>
                <a:cs typeface="Source Code Pro"/>
                <a:sym typeface="Source Code Pro"/>
              </a:rPr>
              <a:t>Vector value used to look up address of the handler in the IVT</a:t>
            </a:r>
            <a:endParaRPr sz="1200">
              <a:solidFill>
                <a:srgbClr val="595959"/>
              </a:solidFill>
              <a:latin typeface="Source Code Pro"/>
              <a:ea typeface="Source Code Pro"/>
              <a:cs typeface="Source Code Pro"/>
              <a:sym typeface="Source Code Pro"/>
            </a:endParaRPr>
          </a:p>
          <a:p>
            <a:pPr indent="0" lvl="0" marL="0" rtl="0" algn="ctr">
              <a:spcBef>
                <a:spcPts val="0"/>
              </a:spcBef>
              <a:spcAft>
                <a:spcPts val="0"/>
              </a:spcAft>
              <a:buNone/>
            </a:pPr>
            <a:r>
              <a:t/>
            </a:r>
            <a:endParaRPr b="1" sz="4000">
              <a:solidFill>
                <a:srgbClr val="CC0000"/>
              </a:solidFill>
              <a:latin typeface="Calibri"/>
              <a:ea typeface="Calibri"/>
              <a:cs typeface="Calibri"/>
              <a:sym typeface="Calibri"/>
            </a:endParaRPr>
          </a:p>
        </p:txBody>
      </p:sp>
      <p:sp>
        <p:nvSpPr>
          <p:cNvPr id="775" name="Google Shape;775;p83"/>
          <p:cNvSpPr txBox="1"/>
          <p:nvPr/>
        </p:nvSpPr>
        <p:spPr>
          <a:xfrm>
            <a:off x="5547975" y="1512175"/>
            <a:ext cx="1750800" cy="12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595959"/>
                </a:solidFill>
                <a:latin typeface="Source Code Pro"/>
                <a:ea typeface="Source Code Pro"/>
                <a:cs typeface="Source Code Pro"/>
                <a:sym typeface="Source Code Pro"/>
              </a:rPr>
              <a:t>Processor saves PC to $k0, prepares for handler, then jumps to handler.</a:t>
            </a:r>
            <a:endParaRPr sz="1200">
              <a:solidFill>
                <a:srgbClr val="595959"/>
              </a:solidFill>
              <a:latin typeface="Source Code Pro"/>
              <a:ea typeface="Source Code Pro"/>
              <a:cs typeface="Source Code Pro"/>
              <a:sym typeface="Source Code Pro"/>
            </a:endParaRPr>
          </a:p>
          <a:p>
            <a:pPr indent="0" lvl="0" marL="0" rtl="0" algn="ctr">
              <a:spcBef>
                <a:spcPts val="0"/>
              </a:spcBef>
              <a:spcAft>
                <a:spcPts val="0"/>
              </a:spcAft>
              <a:buClr>
                <a:schemeClr val="dk1"/>
              </a:buClr>
              <a:buSzPts val="1100"/>
              <a:buFont typeface="Arial"/>
              <a:buNone/>
            </a:pPr>
            <a:r>
              <a:t/>
            </a:r>
            <a:endParaRPr sz="1200">
              <a:solidFill>
                <a:srgbClr val="595959"/>
              </a:solidFill>
              <a:latin typeface="Source Code Pro"/>
              <a:ea typeface="Source Code Pro"/>
              <a:cs typeface="Source Code Pro"/>
              <a:sym typeface="Source Code Pro"/>
            </a:endParaRPr>
          </a:p>
          <a:p>
            <a:pPr indent="0" lvl="0" marL="0" rtl="0" algn="ctr">
              <a:spcBef>
                <a:spcPts val="0"/>
              </a:spcBef>
              <a:spcAft>
                <a:spcPts val="0"/>
              </a:spcAft>
              <a:buNone/>
            </a:pPr>
            <a:r>
              <a:t/>
            </a:r>
            <a:endParaRPr sz="1200">
              <a:solidFill>
                <a:srgbClr val="595959"/>
              </a:solidFill>
              <a:latin typeface="Source Code Pro"/>
              <a:ea typeface="Source Code Pro"/>
              <a:cs typeface="Source Code Pro"/>
              <a:sym typeface="Source Code Pro"/>
            </a:endParaRPr>
          </a:p>
          <a:p>
            <a:pPr indent="0" lvl="0" marL="0" rtl="0" algn="ctr">
              <a:spcBef>
                <a:spcPts val="0"/>
              </a:spcBef>
              <a:spcAft>
                <a:spcPts val="0"/>
              </a:spcAft>
              <a:buNone/>
            </a:pPr>
            <a:r>
              <a:t/>
            </a:r>
            <a:endParaRPr b="1" sz="3900">
              <a:solidFill>
                <a:srgbClr val="CC0000"/>
              </a:solidFill>
              <a:latin typeface="Calibri"/>
              <a:ea typeface="Calibri"/>
              <a:cs typeface="Calibri"/>
              <a:sym typeface="Calibri"/>
            </a:endParaRPr>
          </a:p>
        </p:txBody>
      </p:sp>
      <p:sp>
        <p:nvSpPr>
          <p:cNvPr id="776" name="Google Shape;776;p83"/>
          <p:cNvSpPr txBox="1"/>
          <p:nvPr/>
        </p:nvSpPr>
        <p:spPr>
          <a:xfrm>
            <a:off x="7441600" y="1578150"/>
            <a:ext cx="1634400" cy="12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595959"/>
                </a:solidFill>
                <a:latin typeface="Source Code Pro"/>
                <a:ea typeface="Source Code Pro"/>
                <a:cs typeface="Source Code Pro"/>
                <a:sym typeface="Source Code Pro"/>
              </a:rPr>
              <a:t>h</a:t>
            </a:r>
            <a:r>
              <a:rPr b="1" lang="en" sz="1300">
                <a:solidFill>
                  <a:srgbClr val="595959"/>
                </a:solidFill>
                <a:latin typeface="Source Code Pro"/>
                <a:ea typeface="Source Code Pro"/>
                <a:cs typeface="Source Code Pro"/>
                <a:sym typeface="Source Code Pro"/>
              </a:rPr>
              <a:t>andler starts executing</a:t>
            </a:r>
            <a:endParaRPr b="1" sz="1300">
              <a:solidFill>
                <a:srgbClr val="595959"/>
              </a:solidFill>
              <a:latin typeface="Source Code Pro"/>
              <a:ea typeface="Source Code Pro"/>
              <a:cs typeface="Source Code Pro"/>
              <a:sym typeface="Source Code Pro"/>
            </a:endParaRPr>
          </a:p>
          <a:p>
            <a:pPr indent="0" lvl="0" marL="0" rtl="0" algn="ctr">
              <a:spcBef>
                <a:spcPts val="0"/>
              </a:spcBef>
              <a:spcAft>
                <a:spcPts val="0"/>
              </a:spcAft>
              <a:buNone/>
            </a:pPr>
            <a:r>
              <a:rPr b="1" lang="en" sz="3100">
                <a:solidFill>
                  <a:srgbClr val="6AA84F"/>
                </a:solidFill>
                <a:latin typeface="Source Code Pro"/>
                <a:ea typeface="Source Code Pro"/>
                <a:cs typeface="Source Code Pro"/>
                <a:sym typeface="Source Code Pro"/>
              </a:rPr>
              <a:t>✔</a:t>
            </a:r>
            <a:endParaRPr b="1" sz="3100">
              <a:solidFill>
                <a:srgbClr val="6AA84F"/>
              </a:solidFill>
              <a:latin typeface="Source Code Pro"/>
              <a:ea typeface="Source Code Pro"/>
              <a:cs typeface="Source Code Pro"/>
              <a:sym typeface="Source Code Pro"/>
            </a:endParaRPr>
          </a:p>
          <a:p>
            <a:pPr indent="0" lvl="0" marL="0" rtl="0" algn="ctr">
              <a:spcBef>
                <a:spcPts val="0"/>
              </a:spcBef>
              <a:spcAft>
                <a:spcPts val="0"/>
              </a:spcAft>
              <a:buNone/>
            </a:pPr>
            <a:r>
              <a:t/>
            </a:r>
            <a:endParaRPr sz="1300">
              <a:solidFill>
                <a:srgbClr val="595959"/>
              </a:solidFill>
              <a:latin typeface="Source Code Pro"/>
              <a:ea typeface="Source Code Pro"/>
              <a:cs typeface="Source Code Pro"/>
              <a:sym typeface="Source Code Pro"/>
            </a:endParaRPr>
          </a:p>
          <a:p>
            <a:pPr indent="0" lvl="0" marL="0" rtl="0" algn="ctr">
              <a:spcBef>
                <a:spcPts val="0"/>
              </a:spcBef>
              <a:spcAft>
                <a:spcPts val="0"/>
              </a:spcAft>
              <a:buNone/>
            </a:pPr>
            <a:r>
              <a:t/>
            </a:r>
            <a:endParaRPr sz="1300">
              <a:solidFill>
                <a:srgbClr val="595959"/>
              </a:solidFill>
              <a:latin typeface="Source Code Pro"/>
              <a:ea typeface="Source Code Pro"/>
              <a:cs typeface="Source Code Pro"/>
              <a:sym typeface="Source Code Pro"/>
            </a:endParaRPr>
          </a:p>
          <a:p>
            <a:pPr indent="0" lvl="0" marL="0" rtl="0" algn="ctr">
              <a:spcBef>
                <a:spcPts val="0"/>
              </a:spcBef>
              <a:spcAft>
                <a:spcPts val="0"/>
              </a:spcAft>
              <a:buNone/>
            </a:pPr>
            <a:r>
              <a:t/>
            </a:r>
            <a:endParaRPr b="1" sz="4000">
              <a:solidFill>
                <a:srgbClr val="CC0000"/>
              </a:solidFill>
              <a:latin typeface="Calibri"/>
              <a:ea typeface="Calibri"/>
              <a:cs typeface="Calibri"/>
              <a:sym typeface="Calibri"/>
            </a:endParaRPr>
          </a:p>
        </p:txBody>
      </p:sp>
      <p:sp>
        <p:nvSpPr>
          <p:cNvPr id="777" name="Google Shape;777;p83"/>
          <p:cNvSpPr/>
          <p:nvPr/>
        </p:nvSpPr>
        <p:spPr>
          <a:xfrm>
            <a:off x="2086375" y="2495025"/>
            <a:ext cx="1220700" cy="285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155CC"/>
                </a:solidFill>
                <a:latin typeface="Source Code Pro"/>
                <a:ea typeface="Source Code Pro"/>
                <a:cs typeface="Source Code Pro"/>
                <a:sym typeface="Source Code Pro"/>
              </a:rPr>
              <a:t>x0107</a:t>
            </a:r>
            <a:endParaRPr b="1">
              <a:solidFill>
                <a:srgbClr val="1155CC"/>
              </a:solidFill>
              <a:latin typeface="Source Code Pro"/>
              <a:ea typeface="Source Code Pro"/>
              <a:cs typeface="Source Code Pro"/>
              <a:sym typeface="Source Code Pro"/>
            </a:endParaRPr>
          </a:p>
        </p:txBody>
      </p:sp>
      <p:sp>
        <p:nvSpPr>
          <p:cNvPr id="778" name="Google Shape;778;p83"/>
          <p:cNvSpPr/>
          <p:nvPr/>
        </p:nvSpPr>
        <p:spPr>
          <a:xfrm>
            <a:off x="3898300" y="2984325"/>
            <a:ext cx="659400" cy="200400"/>
          </a:xfrm>
          <a:prstGeom prst="rect">
            <a:avLst/>
          </a:prstGeom>
          <a:solidFill>
            <a:srgbClr val="CEE1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155CC"/>
                </a:solidFill>
                <a:latin typeface="Source Code Pro"/>
                <a:ea typeface="Source Code Pro"/>
                <a:cs typeface="Source Code Pro"/>
                <a:sym typeface="Source Code Pro"/>
              </a:rPr>
              <a:t>x0107</a:t>
            </a:r>
            <a:endParaRPr b="1" sz="1200">
              <a:solidFill>
                <a:srgbClr val="1155CC"/>
              </a:solidFill>
              <a:latin typeface="Source Code Pro"/>
              <a:ea typeface="Source Code Pro"/>
              <a:cs typeface="Source Code Pro"/>
              <a:sym typeface="Source Code Pro"/>
            </a:endParaRPr>
          </a:p>
        </p:txBody>
      </p:sp>
      <p:sp>
        <p:nvSpPr>
          <p:cNvPr id="779" name="Google Shape;779;p83"/>
          <p:cNvSpPr/>
          <p:nvPr/>
        </p:nvSpPr>
        <p:spPr>
          <a:xfrm>
            <a:off x="4557700" y="2984325"/>
            <a:ext cx="659400" cy="200400"/>
          </a:xfrm>
          <a:prstGeom prst="rect">
            <a:avLst/>
          </a:prstGeom>
          <a:solidFill>
            <a:srgbClr val="CEE1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8761D"/>
                </a:solidFill>
                <a:latin typeface="Source Code Pro"/>
                <a:ea typeface="Source Code Pro"/>
                <a:cs typeface="Source Code Pro"/>
                <a:sym typeface="Source Code Pro"/>
              </a:rPr>
              <a:t>x7621</a:t>
            </a:r>
            <a:endParaRPr b="1" sz="1200">
              <a:solidFill>
                <a:srgbClr val="38761D"/>
              </a:solidFill>
              <a:latin typeface="Source Code Pro"/>
              <a:ea typeface="Source Code Pro"/>
              <a:cs typeface="Source Code Pro"/>
              <a:sym typeface="Source Code Pro"/>
            </a:endParaRPr>
          </a:p>
        </p:txBody>
      </p:sp>
      <p:sp>
        <p:nvSpPr>
          <p:cNvPr id="780" name="Google Shape;780;p83"/>
          <p:cNvSpPr/>
          <p:nvPr/>
        </p:nvSpPr>
        <p:spPr>
          <a:xfrm>
            <a:off x="3898300" y="31846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B7B7B7"/>
                </a:solidFill>
                <a:latin typeface="Source Code Pro"/>
                <a:ea typeface="Source Code Pro"/>
                <a:cs typeface="Source Code Pro"/>
                <a:sym typeface="Source Code Pro"/>
              </a:rPr>
              <a:t>x0108</a:t>
            </a:r>
            <a:endParaRPr b="1" sz="1100">
              <a:solidFill>
                <a:srgbClr val="B7B7B7"/>
              </a:solidFill>
              <a:latin typeface="Source Code Pro"/>
              <a:ea typeface="Source Code Pro"/>
              <a:cs typeface="Source Code Pro"/>
              <a:sym typeface="Source Code Pro"/>
            </a:endParaRPr>
          </a:p>
        </p:txBody>
      </p:sp>
      <p:sp>
        <p:nvSpPr>
          <p:cNvPr id="781" name="Google Shape;781;p83"/>
          <p:cNvSpPr/>
          <p:nvPr/>
        </p:nvSpPr>
        <p:spPr>
          <a:xfrm>
            <a:off x="4557700" y="31846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B7B7B7"/>
                </a:solidFill>
                <a:latin typeface="Source Code Pro"/>
                <a:ea typeface="Source Code Pro"/>
                <a:cs typeface="Source Code Pro"/>
                <a:sym typeface="Source Code Pro"/>
              </a:rPr>
              <a:t>x8390</a:t>
            </a:r>
            <a:endParaRPr b="1" sz="1100">
              <a:solidFill>
                <a:srgbClr val="B7B7B7"/>
              </a:solidFill>
              <a:latin typeface="Source Code Pro"/>
              <a:ea typeface="Source Code Pro"/>
              <a:cs typeface="Source Code Pro"/>
              <a:sym typeface="Source Code Pro"/>
            </a:endParaRPr>
          </a:p>
        </p:txBody>
      </p:sp>
      <p:sp>
        <p:nvSpPr>
          <p:cNvPr id="782" name="Google Shape;782;p83"/>
          <p:cNvSpPr/>
          <p:nvPr/>
        </p:nvSpPr>
        <p:spPr>
          <a:xfrm>
            <a:off x="3898300" y="33849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B7B7B7"/>
                </a:solidFill>
                <a:latin typeface="Source Code Pro"/>
                <a:ea typeface="Source Code Pro"/>
                <a:cs typeface="Source Code Pro"/>
                <a:sym typeface="Source Code Pro"/>
              </a:rPr>
              <a:t>x0109</a:t>
            </a:r>
            <a:endParaRPr b="1" sz="1100">
              <a:solidFill>
                <a:srgbClr val="B7B7B7"/>
              </a:solidFill>
              <a:latin typeface="Source Code Pro"/>
              <a:ea typeface="Source Code Pro"/>
              <a:cs typeface="Source Code Pro"/>
              <a:sym typeface="Source Code Pro"/>
            </a:endParaRPr>
          </a:p>
        </p:txBody>
      </p:sp>
      <p:sp>
        <p:nvSpPr>
          <p:cNvPr id="783" name="Google Shape;783;p83"/>
          <p:cNvSpPr/>
          <p:nvPr/>
        </p:nvSpPr>
        <p:spPr>
          <a:xfrm>
            <a:off x="4557700" y="33849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B7B7B7"/>
                </a:solidFill>
                <a:latin typeface="Source Code Pro"/>
                <a:ea typeface="Source Code Pro"/>
                <a:cs typeface="Source Code Pro"/>
                <a:sym typeface="Source Code Pro"/>
              </a:rPr>
              <a:t>x7775</a:t>
            </a:r>
            <a:endParaRPr b="1" sz="1100">
              <a:solidFill>
                <a:srgbClr val="B7B7B7"/>
              </a:solidFill>
              <a:latin typeface="Source Code Pro"/>
              <a:ea typeface="Source Code Pro"/>
              <a:cs typeface="Source Code Pro"/>
              <a:sym typeface="Source Code Pro"/>
            </a:endParaRPr>
          </a:p>
        </p:txBody>
      </p:sp>
      <p:sp>
        <p:nvSpPr>
          <p:cNvPr id="784" name="Google Shape;784;p83"/>
          <p:cNvSpPr/>
          <p:nvPr/>
        </p:nvSpPr>
        <p:spPr>
          <a:xfrm>
            <a:off x="3898300" y="35852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B7B7B7"/>
                </a:solidFill>
                <a:latin typeface="Source Code Pro"/>
                <a:ea typeface="Source Code Pro"/>
                <a:cs typeface="Source Code Pro"/>
                <a:sym typeface="Source Code Pro"/>
              </a:rPr>
              <a:t>x010A</a:t>
            </a:r>
            <a:endParaRPr b="1" sz="1100">
              <a:solidFill>
                <a:srgbClr val="B7B7B7"/>
              </a:solidFill>
              <a:latin typeface="Source Code Pro"/>
              <a:ea typeface="Source Code Pro"/>
              <a:cs typeface="Source Code Pro"/>
              <a:sym typeface="Source Code Pro"/>
            </a:endParaRPr>
          </a:p>
        </p:txBody>
      </p:sp>
      <p:sp>
        <p:nvSpPr>
          <p:cNvPr id="785" name="Google Shape;785;p83"/>
          <p:cNvSpPr/>
          <p:nvPr/>
        </p:nvSpPr>
        <p:spPr>
          <a:xfrm>
            <a:off x="4557700" y="35852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B7B7B7"/>
                </a:solidFill>
                <a:latin typeface="Source Code Pro"/>
                <a:ea typeface="Source Code Pro"/>
                <a:cs typeface="Source Code Pro"/>
                <a:sym typeface="Source Code Pro"/>
              </a:rPr>
              <a:t>x9873</a:t>
            </a:r>
            <a:endParaRPr b="1" sz="1100">
              <a:solidFill>
                <a:srgbClr val="B7B7B7"/>
              </a:solidFill>
              <a:latin typeface="Source Code Pro"/>
              <a:ea typeface="Source Code Pro"/>
              <a:cs typeface="Source Code Pro"/>
              <a:sym typeface="Source Code Pro"/>
            </a:endParaRPr>
          </a:p>
        </p:txBody>
      </p:sp>
      <p:sp>
        <p:nvSpPr>
          <p:cNvPr id="786" name="Google Shape;786;p83"/>
          <p:cNvSpPr/>
          <p:nvPr/>
        </p:nvSpPr>
        <p:spPr>
          <a:xfrm>
            <a:off x="3898300" y="25837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B7B7B7"/>
                </a:solidFill>
                <a:latin typeface="Source Code Pro"/>
                <a:ea typeface="Source Code Pro"/>
                <a:cs typeface="Source Code Pro"/>
                <a:sym typeface="Source Code Pro"/>
              </a:rPr>
              <a:t>x0105</a:t>
            </a:r>
            <a:endParaRPr b="1" sz="1100">
              <a:solidFill>
                <a:srgbClr val="B7B7B7"/>
              </a:solidFill>
              <a:latin typeface="Source Code Pro"/>
              <a:ea typeface="Source Code Pro"/>
              <a:cs typeface="Source Code Pro"/>
              <a:sym typeface="Source Code Pro"/>
            </a:endParaRPr>
          </a:p>
        </p:txBody>
      </p:sp>
      <p:sp>
        <p:nvSpPr>
          <p:cNvPr id="787" name="Google Shape;787;p83"/>
          <p:cNvSpPr/>
          <p:nvPr/>
        </p:nvSpPr>
        <p:spPr>
          <a:xfrm>
            <a:off x="4557700" y="25837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B7B7B7"/>
                </a:solidFill>
                <a:latin typeface="Source Code Pro"/>
                <a:ea typeface="Source Code Pro"/>
                <a:cs typeface="Source Code Pro"/>
                <a:sym typeface="Source Code Pro"/>
              </a:rPr>
              <a:t>x9018</a:t>
            </a:r>
            <a:endParaRPr b="1" sz="1100">
              <a:solidFill>
                <a:srgbClr val="B7B7B7"/>
              </a:solidFill>
              <a:latin typeface="Source Code Pro"/>
              <a:ea typeface="Source Code Pro"/>
              <a:cs typeface="Source Code Pro"/>
              <a:sym typeface="Source Code Pro"/>
            </a:endParaRPr>
          </a:p>
        </p:txBody>
      </p:sp>
      <p:sp>
        <p:nvSpPr>
          <p:cNvPr id="788" name="Google Shape;788;p83"/>
          <p:cNvSpPr/>
          <p:nvPr/>
        </p:nvSpPr>
        <p:spPr>
          <a:xfrm>
            <a:off x="3898300" y="27840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B7B7B7"/>
                </a:solidFill>
                <a:latin typeface="Source Code Pro"/>
                <a:ea typeface="Source Code Pro"/>
                <a:cs typeface="Source Code Pro"/>
                <a:sym typeface="Source Code Pro"/>
              </a:rPr>
              <a:t>x0106</a:t>
            </a:r>
            <a:endParaRPr b="1" sz="1100">
              <a:solidFill>
                <a:srgbClr val="B7B7B7"/>
              </a:solidFill>
              <a:latin typeface="Source Code Pro"/>
              <a:ea typeface="Source Code Pro"/>
              <a:cs typeface="Source Code Pro"/>
              <a:sym typeface="Source Code Pro"/>
            </a:endParaRPr>
          </a:p>
        </p:txBody>
      </p:sp>
      <p:sp>
        <p:nvSpPr>
          <p:cNvPr id="789" name="Google Shape;789;p83"/>
          <p:cNvSpPr/>
          <p:nvPr/>
        </p:nvSpPr>
        <p:spPr>
          <a:xfrm>
            <a:off x="4557700" y="2784025"/>
            <a:ext cx="659400" cy="200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B7B7B7"/>
                </a:solidFill>
                <a:latin typeface="Source Code Pro"/>
                <a:ea typeface="Source Code Pro"/>
                <a:cs typeface="Source Code Pro"/>
                <a:sym typeface="Source Code Pro"/>
              </a:rPr>
              <a:t>x7231</a:t>
            </a:r>
            <a:endParaRPr b="1" sz="1100">
              <a:solidFill>
                <a:srgbClr val="B7B7B7"/>
              </a:solidFill>
              <a:latin typeface="Source Code Pro"/>
              <a:ea typeface="Source Code Pro"/>
              <a:cs typeface="Source Code Pro"/>
              <a:sym typeface="Source Code Pro"/>
            </a:endParaRPr>
          </a:p>
        </p:txBody>
      </p:sp>
      <p:sp>
        <p:nvSpPr>
          <p:cNvPr id="790" name="Google Shape;790;p83"/>
          <p:cNvSpPr/>
          <p:nvPr/>
        </p:nvSpPr>
        <p:spPr>
          <a:xfrm>
            <a:off x="5761000" y="2625600"/>
            <a:ext cx="1318800" cy="447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Code Pro"/>
                <a:ea typeface="Source Code Pro"/>
                <a:cs typeface="Source Code Pro"/>
                <a:sym typeface="Source Code Pro"/>
              </a:rPr>
              <a:t>PC = </a:t>
            </a:r>
            <a:r>
              <a:rPr b="1" lang="en">
                <a:solidFill>
                  <a:srgbClr val="38761D"/>
                </a:solidFill>
                <a:latin typeface="Source Code Pro"/>
                <a:ea typeface="Source Code Pro"/>
                <a:cs typeface="Source Code Pro"/>
                <a:sym typeface="Source Code Pro"/>
              </a:rPr>
              <a:t>x7621</a:t>
            </a:r>
            <a:endParaRPr b="1">
              <a:solidFill>
                <a:srgbClr val="38761D"/>
              </a:solidFill>
              <a:latin typeface="Source Code Pro"/>
              <a:ea typeface="Source Code Pro"/>
              <a:cs typeface="Source Code Pro"/>
              <a:sym typeface="Source Code Pro"/>
            </a:endParaRPr>
          </a:p>
        </p:txBody>
      </p:sp>
      <p:sp>
        <p:nvSpPr>
          <p:cNvPr id="791" name="Google Shape;791;p83"/>
          <p:cNvSpPr/>
          <p:nvPr/>
        </p:nvSpPr>
        <p:spPr>
          <a:xfrm>
            <a:off x="1624775" y="1967800"/>
            <a:ext cx="257400" cy="135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92" name="Google Shape;792;p83"/>
          <p:cNvSpPr/>
          <p:nvPr/>
        </p:nvSpPr>
        <p:spPr>
          <a:xfrm>
            <a:off x="3496488" y="1967800"/>
            <a:ext cx="257400" cy="135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93" name="Google Shape;793;p83"/>
          <p:cNvSpPr/>
          <p:nvPr/>
        </p:nvSpPr>
        <p:spPr>
          <a:xfrm>
            <a:off x="5350388" y="1967800"/>
            <a:ext cx="257400" cy="135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94" name="Google Shape;794;p83"/>
          <p:cNvSpPr/>
          <p:nvPr/>
        </p:nvSpPr>
        <p:spPr>
          <a:xfrm>
            <a:off x="7235713" y="1967800"/>
            <a:ext cx="257400" cy="135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8" name="Shape 798"/>
        <p:cNvGrpSpPr/>
        <p:nvPr/>
      </p:nvGrpSpPr>
      <p:grpSpPr>
        <a:xfrm>
          <a:off x="0" y="0"/>
          <a:ext cx="0" cy="0"/>
          <a:chOff x="0" y="0"/>
          <a:chExt cx="0" cy="0"/>
        </a:xfrm>
      </p:grpSpPr>
      <p:sp>
        <p:nvSpPr>
          <p:cNvPr id="799" name="Google Shape;799;p84"/>
          <p:cNvSpPr txBox="1"/>
          <p:nvPr>
            <p:ph type="title"/>
          </p:nvPr>
        </p:nvSpPr>
        <p:spPr>
          <a:xfrm>
            <a:off x="592775" y="436600"/>
            <a:ext cx="65466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latin typeface="Work Sans"/>
                <a:ea typeface="Work Sans"/>
                <a:cs typeface="Work Sans"/>
                <a:sym typeface="Work Sans"/>
              </a:rPr>
              <a:t>Finalized INT + Interrupt Handler Steps</a:t>
            </a:r>
            <a:endParaRPr>
              <a:latin typeface="Work Sans"/>
              <a:ea typeface="Work Sans"/>
              <a:cs typeface="Work Sans"/>
              <a:sym typeface="Work Sans"/>
            </a:endParaRPr>
          </a:p>
        </p:txBody>
      </p:sp>
      <p:sp>
        <p:nvSpPr>
          <p:cNvPr id="800" name="Google Shape;800;p84"/>
          <p:cNvSpPr txBox="1"/>
          <p:nvPr/>
        </p:nvSpPr>
        <p:spPr>
          <a:xfrm>
            <a:off x="592775" y="1036659"/>
            <a:ext cx="5040000" cy="3224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
                <a:solidFill>
                  <a:srgbClr val="595959"/>
                </a:solidFill>
                <a:latin typeface="Work Sans"/>
                <a:ea typeface="Work Sans"/>
                <a:cs typeface="Work Sans"/>
                <a:sym typeface="Work Sans"/>
              </a:rPr>
              <a:t>INT macrostate:</a:t>
            </a:r>
            <a:endParaRPr b="1">
              <a:latin typeface="Work Sans"/>
              <a:ea typeface="Work Sans"/>
              <a:cs typeface="Work Sans"/>
              <a:sym typeface="Work Sans"/>
            </a:endParaRPr>
          </a:p>
          <a:p>
            <a:pPr indent="-335280" lvl="0" marL="469265" rtl="0" algn="l">
              <a:lnSpc>
                <a:spcPct val="116785"/>
              </a:lnSpc>
              <a:spcBef>
                <a:spcPts val="1110"/>
              </a:spcBef>
              <a:spcAft>
                <a:spcPts val="0"/>
              </a:spcAft>
              <a:buClr>
                <a:srgbClr val="595959"/>
              </a:buClr>
              <a:buSzPts val="1400"/>
              <a:buFont typeface="Work Sans"/>
              <a:buChar char="●"/>
            </a:pPr>
            <a:r>
              <a:rPr lang="en">
                <a:solidFill>
                  <a:srgbClr val="595959"/>
                </a:solidFill>
                <a:latin typeface="Work Sans"/>
                <a:ea typeface="Work Sans"/>
                <a:cs typeface="Work Sans"/>
                <a:sym typeface="Work Sans"/>
              </a:rPr>
              <a:t>Save the PC to $k0</a:t>
            </a:r>
            <a:endParaRPr>
              <a:latin typeface="Work Sans"/>
              <a:ea typeface="Work Sans"/>
              <a:cs typeface="Work Sans"/>
              <a:sym typeface="Work Sans"/>
            </a:endParaRPr>
          </a:p>
          <a:p>
            <a:pPr indent="-335280" lvl="0" marL="469265" rtl="0" algn="l">
              <a:lnSpc>
                <a:spcPct val="113571"/>
              </a:lnSpc>
              <a:spcBef>
                <a:spcPts val="0"/>
              </a:spcBef>
              <a:spcAft>
                <a:spcPts val="0"/>
              </a:spcAft>
              <a:buClr>
                <a:srgbClr val="595959"/>
              </a:buClr>
              <a:buSzPts val="1400"/>
              <a:buFont typeface="Work Sans"/>
              <a:buChar char="●"/>
            </a:pPr>
            <a:r>
              <a:rPr lang="en">
                <a:solidFill>
                  <a:srgbClr val="595959"/>
                </a:solidFill>
                <a:latin typeface="Work Sans"/>
                <a:ea typeface="Work Sans"/>
                <a:cs typeface="Work Sans"/>
                <a:sym typeface="Work Sans"/>
              </a:rPr>
              <a:t>Load a new PC value to jump to the interrupt handling code</a:t>
            </a:r>
            <a:endParaRPr>
              <a:solidFill>
                <a:srgbClr val="595959"/>
              </a:solidFill>
              <a:latin typeface="Work Sans"/>
              <a:ea typeface="Work Sans"/>
              <a:cs typeface="Work Sans"/>
              <a:sym typeface="Work Sans"/>
            </a:endParaRPr>
          </a:p>
          <a:p>
            <a:pPr indent="-335280" lvl="0" marL="469265" rtl="0" algn="l">
              <a:lnSpc>
                <a:spcPct val="113571"/>
              </a:lnSpc>
              <a:spcBef>
                <a:spcPts val="0"/>
              </a:spcBef>
              <a:spcAft>
                <a:spcPts val="0"/>
              </a:spcAft>
              <a:buClr>
                <a:srgbClr val="595959"/>
              </a:buClr>
              <a:buSzPts val="1400"/>
              <a:buFont typeface="Work Sans"/>
              <a:buChar char="●"/>
            </a:pPr>
            <a:r>
              <a:rPr lang="en">
                <a:solidFill>
                  <a:srgbClr val="595959"/>
                </a:solidFill>
                <a:latin typeface="Work Sans"/>
                <a:ea typeface="Work Sans"/>
                <a:cs typeface="Work Sans"/>
                <a:sym typeface="Work Sans"/>
              </a:rPr>
              <a:t>Save the mode onto the system stack</a:t>
            </a:r>
            <a:endParaRPr>
              <a:solidFill>
                <a:srgbClr val="595959"/>
              </a:solidFill>
              <a:latin typeface="Work Sans"/>
              <a:ea typeface="Work Sans"/>
              <a:cs typeface="Work Sans"/>
              <a:sym typeface="Work Sans"/>
            </a:endParaRPr>
          </a:p>
          <a:p>
            <a:pPr indent="-335280" lvl="0" marL="469265" rtl="0" algn="l">
              <a:lnSpc>
                <a:spcPct val="113571"/>
              </a:lnSpc>
              <a:spcBef>
                <a:spcPts val="0"/>
              </a:spcBef>
              <a:spcAft>
                <a:spcPts val="0"/>
              </a:spcAft>
              <a:buClr>
                <a:srgbClr val="595959"/>
              </a:buClr>
              <a:buSzPts val="1400"/>
              <a:buFont typeface="Work Sans"/>
              <a:buChar char="●"/>
            </a:pPr>
            <a:r>
              <a:rPr lang="en">
                <a:solidFill>
                  <a:srgbClr val="595959"/>
                </a:solidFill>
                <a:latin typeface="Work Sans"/>
                <a:ea typeface="Work Sans"/>
                <a:cs typeface="Work Sans"/>
                <a:sym typeface="Work Sans"/>
              </a:rPr>
              <a:t>Switch the mode to kernel if not already in kernel mode</a:t>
            </a:r>
            <a:endParaRPr>
              <a:solidFill>
                <a:srgbClr val="595959"/>
              </a:solidFill>
              <a:latin typeface="Work Sans"/>
              <a:ea typeface="Work Sans"/>
              <a:cs typeface="Work Sans"/>
              <a:sym typeface="Work Sans"/>
            </a:endParaRPr>
          </a:p>
          <a:p>
            <a:pPr indent="-335280" lvl="0" marL="469265" rtl="0" algn="l">
              <a:lnSpc>
                <a:spcPct val="116785"/>
              </a:lnSpc>
              <a:spcBef>
                <a:spcPts val="0"/>
              </a:spcBef>
              <a:spcAft>
                <a:spcPts val="0"/>
              </a:spcAft>
              <a:buClr>
                <a:srgbClr val="595959"/>
              </a:buClr>
              <a:buSzPts val="1400"/>
              <a:buFont typeface="Work Sans"/>
              <a:buChar char="●"/>
            </a:pPr>
            <a:r>
              <a:rPr b="1" lang="en">
                <a:solidFill>
                  <a:srgbClr val="595959"/>
                </a:solidFill>
                <a:latin typeface="Work Sans"/>
                <a:ea typeface="Work Sans"/>
                <a:cs typeface="Work Sans"/>
                <a:sym typeface="Work Sans"/>
              </a:rPr>
              <a:t>Disable interrupts (DI)</a:t>
            </a:r>
            <a:endParaRPr b="1">
              <a:solidFill>
                <a:srgbClr val="595959"/>
              </a:solidFill>
              <a:latin typeface="Work Sans"/>
              <a:ea typeface="Work Sans"/>
              <a:cs typeface="Work Sans"/>
              <a:sym typeface="Work Sans"/>
            </a:endParaRPr>
          </a:p>
          <a:p>
            <a:pPr indent="0" lvl="0" marL="0" rtl="0" algn="l">
              <a:spcBef>
                <a:spcPts val="1110"/>
              </a:spcBef>
              <a:spcAft>
                <a:spcPts val="0"/>
              </a:spcAft>
              <a:buNone/>
            </a:pPr>
            <a:r>
              <a:rPr b="1" lang="en">
                <a:solidFill>
                  <a:srgbClr val="595959"/>
                </a:solidFill>
                <a:latin typeface="Work Sans"/>
                <a:ea typeface="Work Sans"/>
                <a:cs typeface="Work Sans"/>
                <a:sym typeface="Work Sans"/>
              </a:rPr>
              <a:t>RETI</a:t>
            </a:r>
            <a:r>
              <a:rPr lang="en">
                <a:solidFill>
                  <a:srgbClr val="595959"/>
                </a:solidFill>
                <a:latin typeface="Work Sans"/>
                <a:ea typeface="Work Sans"/>
                <a:cs typeface="Work Sans"/>
                <a:sym typeface="Work Sans"/>
              </a:rPr>
              <a:t>:</a:t>
            </a:r>
            <a:endParaRPr>
              <a:solidFill>
                <a:schemeClr val="dk1"/>
              </a:solidFill>
              <a:latin typeface="Work Sans"/>
              <a:ea typeface="Work Sans"/>
              <a:cs typeface="Work Sans"/>
              <a:sym typeface="Work Sans"/>
            </a:endParaRPr>
          </a:p>
          <a:p>
            <a:pPr indent="-317500" lvl="0" marL="457200" rtl="0" algn="l">
              <a:spcBef>
                <a:spcPts val="320"/>
              </a:spcBef>
              <a:spcAft>
                <a:spcPts val="0"/>
              </a:spcAft>
              <a:buClr>
                <a:srgbClr val="595959"/>
              </a:buClr>
              <a:buSzPts val="1400"/>
              <a:buFont typeface="Work Sans"/>
              <a:buChar char="●"/>
            </a:pPr>
            <a:r>
              <a:rPr lang="en">
                <a:solidFill>
                  <a:srgbClr val="595959"/>
                </a:solidFill>
                <a:latin typeface="Work Sans"/>
                <a:ea typeface="Work Sans"/>
                <a:cs typeface="Work Sans"/>
                <a:sym typeface="Work Sans"/>
              </a:rPr>
              <a:t>Load PC from $k0</a:t>
            </a:r>
            <a:endParaRPr>
              <a:solidFill>
                <a:srgbClr val="595959"/>
              </a:solidFill>
              <a:latin typeface="Work Sans"/>
              <a:ea typeface="Work Sans"/>
              <a:cs typeface="Work Sans"/>
              <a:sym typeface="Work Sans"/>
            </a:endParaRPr>
          </a:p>
          <a:p>
            <a:pPr indent="-317500" lvl="0" marL="457200" rtl="0" algn="l">
              <a:spcBef>
                <a:spcPts val="320"/>
              </a:spcBef>
              <a:spcAft>
                <a:spcPts val="0"/>
              </a:spcAft>
              <a:buClr>
                <a:srgbClr val="595959"/>
              </a:buClr>
              <a:buSzPts val="1400"/>
              <a:buFont typeface="Work Sans"/>
              <a:buChar char="●"/>
            </a:pPr>
            <a:r>
              <a:rPr lang="en">
                <a:solidFill>
                  <a:srgbClr val="595959"/>
                </a:solidFill>
                <a:latin typeface="Work Sans"/>
                <a:ea typeface="Work Sans"/>
                <a:cs typeface="Work Sans"/>
                <a:sym typeface="Work Sans"/>
              </a:rPr>
              <a:t>Restore mode from the system stack</a:t>
            </a:r>
            <a:endParaRPr>
              <a:solidFill>
                <a:srgbClr val="595959"/>
              </a:solidFill>
              <a:latin typeface="Work Sans"/>
              <a:ea typeface="Work Sans"/>
              <a:cs typeface="Work Sans"/>
              <a:sym typeface="Work Sans"/>
            </a:endParaRPr>
          </a:p>
          <a:p>
            <a:pPr indent="-317500" lvl="0" marL="457200" rtl="0" algn="l">
              <a:spcBef>
                <a:spcPts val="320"/>
              </a:spcBef>
              <a:spcAft>
                <a:spcPts val="0"/>
              </a:spcAft>
              <a:buClr>
                <a:srgbClr val="595959"/>
              </a:buClr>
              <a:buSzPts val="1400"/>
              <a:buFont typeface="Work Sans"/>
              <a:buChar char="●"/>
            </a:pPr>
            <a:r>
              <a:rPr b="1" lang="en">
                <a:solidFill>
                  <a:srgbClr val="595959"/>
                </a:solidFill>
                <a:latin typeface="Work Sans"/>
                <a:ea typeface="Work Sans"/>
                <a:cs typeface="Work Sans"/>
                <a:sym typeface="Work Sans"/>
              </a:rPr>
              <a:t>Enable interrupts (EI)</a:t>
            </a:r>
            <a:endParaRPr>
              <a:latin typeface="Work Sans"/>
              <a:ea typeface="Work Sans"/>
              <a:cs typeface="Work Sans"/>
              <a:sym typeface="Work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grpSp>
        <p:nvGrpSpPr>
          <p:cNvPr id="158" name="Google Shape;158;p29"/>
          <p:cNvGrpSpPr/>
          <p:nvPr/>
        </p:nvGrpSpPr>
        <p:grpSpPr>
          <a:xfrm>
            <a:off x="599594" y="1738105"/>
            <a:ext cx="8108481" cy="2795904"/>
            <a:chOff x="599594" y="1738105"/>
            <a:chExt cx="8108481" cy="2795904"/>
          </a:xfrm>
        </p:grpSpPr>
        <p:pic>
          <p:nvPicPr>
            <p:cNvPr id="159" name="Google Shape;159;p29"/>
            <p:cNvPicPr preferRelativeResize="0"/>
            <p:nvPr/>
          </p:nvPicPr>
          <p:blipFill rotWithShape="1">
            <a:blip r:embed="rId3">
              <a:alphaModFix/>
            </a:blip>
            <a:srcRect b="0" l="0" r="0" t="0"/>
            <a:stretch/>
          </p:blipFill>
          <p:spPr>
            <a:xfrm>
              <a:off x="599594" y="1753502"/>
              <a:ext cx="8108481" cy="2779956"/>
            </a:xfrm>
            <a:prstGeom prst="rect">
              <a:avLst/>
            </a:prstGeom>
            <a:noFill/>
            <a:ln>
              <a:noFill/>
            </a:ln>
          </p:spPr>
        </p:pic>
        <p:sp>
          <p:nvSpPr>
            <p:cNvPr id="160" name="Google Shape;160;p29"/>
            <p:cNvSpPr/>
            <p:nvPr/>
          </p:nvSpPr>
          <p:spPr>
            <a:xfrm>
              <a:off x="624790" y="1738105"/>
              <a:ext cx="3999865" cy="2795904"/>
            </a:xfrm>
            <a:custGeom>
              <a:rect b="b" l="l" r="r" t="t"/>
              <a:pathLst>
                <a:path extrusionOk="0" h="2795904" w="3999865">
                  <a:moveTo>
                    <a:pt x="1790825" y="291899"/>
                  </a:moveTo>
                  <a:lnTo>
                    <a:pt x="1790825" y="0"/>
                  </a:lnTo>
                </a:path>
                <a:path extrusionOk="0" h="2795904" w="3999865">
                  <a:moveTo>
                    <a:pt x="1809000" y="37774"/>
                  </a:moveTo>
                  <a:lnTo>
                    <a:pt x="0" y="28174"/>
                  </a:lnTo>
                </a:path>
                <a:path extrusionOk="0" h="2795904" w="3999865">
                  <a:moveTo>
                    <a:pt x="18253" y="2776528"/>
                  </a:moveTo>
                  <a:lnTo>
                    <a:pt x="36853" y="37528"/>
                  </a:lnTo>
                </a:path>
                <a:path extrusionOk="0" h="2795904" w="3999865">
                  <a:moveTo>
                    <a:pt x="3999725" y="2785936"/>
                  </a:moveTo>
                  <a:lnTo>
                    <a:pt x="27425" y="2776636"/>
                  </a:lnTo>
                </a:path>
                <a:path extrusionOk="0" h="2795904" w="3999865">
                  <a:moveTo>
                    <a:pt x="3999628" y="1910760"/>
                  </a:moveTo>
                  <a:lnTo>
                    <a:pt x="3990928" y="2795460"/>
                  </a:lnTo>
                </a:path>
              </a:pathLst>
            </a:custGeom>
            <a:noFill/>
            <a:ln cap="flat" cmpd="sng" w="76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1" name="Google Shape;161;p29"/>
            <p:cNvSpPr/>
            <p:nvPr/>
          </p:nvSpPr>
          <p:spPr>
            <a:xfrm>
              <a:off x="2283728" y="1888313"/>
              <a:ext cx="264160" cy="236219"/>
            </a:xfrm>
            <a:custGeom>
              <a:rect b="b" l="l" r="r" t="t"/>
              <a:pathLst>
                <a:path extrusionOk="0" h="236219" w="264160">
                  <a:moveTo>
                    <a:pt x="131849" y="235799"/>
                  </a:moveTo>
                  <a:lnTo>
                    <a:pt x="0" y="0"/>
                  </a:lnTo>
                  <a:lnTo>
                    <a:pt x="263699" y="0"/>
                  </a:lnTo>
                  <a:lnTo>
                    <a:pt x="131849" y="235799"/>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62" name="Google Shape;162;p29"/>
          <p:cNvSpPr txBox="1"/>
          <p:nvPr>
            <p:ph type="ctrTitle"/>
          </p:nvPr>
        </p:nvSpPr>
        <p:spPr>
          <a:xfrm>
            <a:off x="592775" y="436598"/>
            <a:ext cx="59088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latin typeface="Work Sans Medium"/>
                <a:ea typeface="Work Sans Medium"/>
                <a:cs typeface="Work Sans Medium"/>
                <a:sym typeface="Work Sans Medium"/>
              </a:rPr>
              <a:t>NAND Cycle 1: Ry → A</a:t>
            </a:r>
            <a:endParaRPr>
              <a:latin typeface="Work Sans Medium"/>
              <a:ea typeface="Work Sans Medium"/>
              <a:cs typeface="Work Sans Medium"/>
              <a:sym typeface="Work Sans Medium"/>
            </a:endParaRPr>
          </a:p>
        </p:txBody>
      </p:sp>
      <p:sp>
        <p:nvSpPr>
          <p:cNvPr id="163" name="Google Shape;163;p29"/>
          <p:cNvSpPr txBox="1"/>
          <p:nvPr/>
        </p:nvSpPr>
        <p:spPr>
          <a:xfrm>
            <a:off x="592775" y="1016575"/>
            <a:ext cx="31851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800">
                <a:solidFill>
                  <a:srgbClr val="595959"/>
                </a:solidFill>
                <a:latin typeface="Work Sans"/>
                <a:ea typeface="Work Sans"/>
                <a:cs typeface="Work Sans"/>
                <a:sym typeface="Work Sans"/>
              </a:rPr>
              <a:t>DrReg, LdA, RegSel = 01</a:t>
            </a:r>
            <a:endParaRPr sz="1800">
              <a:latin typeface="Work Sans"/>
              <a:ea typeface="Work Sans"/>
              <a:cs typeface="Work Sans"/>
              <a:sym typeface="Work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pSp>
        <p:nvGrpSpPr>
          <p:cNvPr id="168" name="Google Shape;168;p30"/>
          <p:cNvGrpSpPr/>
          <p:nvPr/>
        </p:nvGrpSpPr>
        <p:grpSpPr>
          <a:xfrm>
            <a:off x="599594" y="1738105"/>
            <a:ext cx="8108481" cy="2795904"/>
            <a:chOff x="599594" y="1738105"/>
            <a:chExt cx="8108481" cy="2795904"/>
          </a:xfrm>
        </p:grpSpPr>
        <p:pic>
          <p:nvPicPr>
            <p:cNvPr id="169" name="Google Shape;169;p30"/>
            <p:cNvPicPr preferRelativeResize="0"/>
            <p:nvPr/>
          </p:nvPicPr>
          <p:blipFill rotWithShape="1">
            <a:blip r:embed="rId3">
              <a:alphaModFix/>
            </a:blip>
            <a:srcRect b="0" l="0" r="0" t="0"/>
            <a:stretch/>
          </p:blipFill>
          <p:spPr>
            <a:xfrm>
              <a:off x="599594" y="1753502"/>
              <a:ext cx="8108481" cy="2779956"/>
            </a:xfrm>
            <a:prstGeom prst="rect">
              <a:avLst/>
            </a:prstGeom>
            <a:noFill/>
            <a:ln>
              <a:noFill/>
            </a:ln>
          </p:spPr>
        </p:pic>
        <p:sp>
          <p:nvSpPr>
            <p:cNvPr id="170" name="Google Shape;170;p30"/>
            <p:cNvSpPr/>
            <p:nvPr/>
          </p:nvSpPr>
          <p:spPr>
            <a:xfrm>
              <a:off x="639525" y="1738105"/>
              <a:ext cx="3985260" cy="2795904"/>
            </a:xfrm>
            <a:custGeom>
              <a:rect b="b" l="l" r="r" t="t"/>
              <a:pathLst>
                <a:path extrusionOk="0" h="2795904" w="3985260">
                  <a:moveTo>
                    <a:pt x="2396690" y="291899"/>
                  </a:moveTo>
                  <a:lnTo>
                    <a:pt x="2396690" y="0"/>
                  </a:lnTo>
                </a:path>
                <a:path extrusionOk="0" h="2795904" w="3985260">
                  <a:moveTo>
                    <a:pt x="2396699" y="37519"/>
                  </a:moveTo>
                  <a:lnTo>
                    <a:pt x="0" y="37519"/>
                  </a:lnTo>
                </a:path>
                <a:path extrusionOk="0" h="2795904" w="3985260">
                  <a:moveTo>
                    <a:pt x="3519" y="2776528"/>
                  </a:moveTo>
                  <a:lnTo>
                    <a:pt x="22119" y="37528"/>
                  </a:lnTo>
                </a:path>
                <a:path extrusionOk="0" h="2795904" w="3985260">
                  <a:moveTo>
                    <a:pt x="3984990" y="2785936"/>
                  </a:moveTo>
                  <a:lnTo>
                    <a:pt x="12690" y="2776636"/>
                  </a:lnTo>
                </a:path>
                <a:path extrusionOk="0" h="2795904" w="3985260">
                  <a:moveTo>
                    <a:pt x="3984894" y="1910760"/>
                  </a:moveTo>
                  <a:lnTo>
                    <a:pt x="3976194" y="2795460"/>
                  </a:lnTo>
                </a:path>
              </a:pathLst>
            </a:custGeom>
            <a:noFill/>
            <a:ln cap="flat" cmpd="sng" w="76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1" name="Google Shape;171;p30"/>
            <p:cNvSpPr/>
            <p:nvPr/>
          </p:nvSpPr>
          <p:spPr>
            <a:xfrm>
              <a:off x="2904327" y="1888313"/>
              <a:ext cx="264160" cy="236219"/>
            </a:xfrm>
            <a:custGeom>
              <a:rect b="b" l="l" r="r" t="t"/>
              <a:pathLst>
                <a:path extrusionOk="0" h="236219" w="264160">
                  <a:moveTo>
                    <a:pt x="131849" y="235799"/>
                  </a:moveTo>
                  <a:lnTo>
                    <a:pt x="0" y="0"/>
                  </a:lnTo>
                  <a:lnTo>
                    <a:pt x="263699" y="0"/>
                  </a:lnTo>
                  <a:lnTo>
                    <a:pt x="131849" y="235799"/>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72" name="Google Shape;172;p30"/>
          <p:cNvSpPr txBox="1"/>
          <p:nvPr>
            <p:ph type="ctrTitle"/>
          </p:nvPr>
        </p:nvSpPr>
        <p:spPr>
          <a:xfrm>
            <a:off x="592775" y="436598"/>
            <a:ext cx="59088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latin typeface="Work Sans Medium"/>
                <a:ea typeface="Work Sans Medium"/>
                <a:cs typeface="Work Sans Medium"/>
                <a:sym typeface="Work Sans Medium"/>
              </a:rPr>
              <a:t>NAND Cycle 2: Rz → B</a:t>
            </a:r>
            <a:endParaRPr>
              <a:latin typeface="Work Sans Medium"/>
              <a:ea typeface="Work Sans Medium"/>
              <a:cs typeface="Work Sans Medium"/>
              <a:sym typeface="Work Sans Medium"/>
            </a:endParaRPr>
          </a:p>
        </p:txBody>
      </p:sp>
      <p:sp>
        <p:nvSpPr>
          <p:cNvPr id="173" name="Google Shape;173;p30"/>
          <p:cNvSpPr txBox="1"/>
          <p:nvPr/>
        </p:nvSpPr>
        <p:spPr>
          <a:xfrm>
            <a:off x="592775" y="1092775"/>
            <a:ext cx="39177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800">
                <a:solidFill>
                  <a:srgbClr val="595959"/>
                </a:solidFill>
                <a:latin typeface="Work Sans"/>
                <a:ea typeface="Work Sans"/>
                <a:cs typeface="Work Sans"/>
                <a:sym typeface="Work Sans"/>
              </a:rPr>
              <a:t>What signals need to be asserted?</a:t>
            </a:r>
            <a:endParaRPr sz="1800">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ctrTitle"/>
          </p:nvPr>
        </p:nvSpPr>
        <p:spPr>
          <a:xfrm>
            <a:off x="592775" y="436598"/>
            <a:ext cx="5908800" cy="4002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
                <a:latin typeface="Work Sans Medium"/>
                <a:ea typeface="Work Sans Medium"/>
                <a:cs typeface="Work Sans Medium"/>
                <a:sym typeface="Work Sans Medium"/>
              </a:rPr>
              <a:t>NAND Cycle 2: Rz → B</a:t>
            </a:r>
            <a:endParaRPr>
              <a:latin typeface="Work Sans Medium"/>
              <a:ea typeface="Work Sans Medium"/>
              <a:cs typeface="Work Sans Medium"/>
              <a:sym typeface="Work Sans Medium"/>
            </a:endParaRPr>
          </a:p>
        </p:txBody>
      </p:sp>
      <p:sp>
        <p:nvSpPr>
          <p:cNvPr id="179" name="Google Shape;179;p31"/>
          <p:cNvSpPr txBox="1"/>
          <p:nvPr/>
        </p:nvSpPr>
        <p:spPr>
          <a:xfrm>
            <a:off x="592775" y="1092775"/>
            <a:ext cx="27534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sz="1800">
                <a:solidFill>
                  <a:srgbClr val="595959"/>
                </a:solidFill>
                <a:latin typeface="Work Sans"/>
                <a:ea typeface="Work Sans"/>
                <a:cs typeface="Work Sans"/>
                <a:sym typeface="Work Sans"/>
              </a:rPr>
              <a:t>DrReg, LdB, RegSel = 10</a:t>
            </a:r>
            <a:endParaRPr sz="1800">
              <a:latin typeface="Work Sans"/>
              <a:ea typeface="Work Sans"/>
              <a:cs typeface="Work Sans"/>
              <a:sym typeface="Work Sans"/>
            </a:endParaRPr>
          </a:p>
        </p:txBody>
      </p:sp>
      <p:sp>
        <p:nvSpPr>
          <p:cNvPr id="180" name="Google Shape;180;p31"/>
          <p:cNvSpPr txBox="1"/>
          <p:nvPr>
            <p:ph idx="1" type="subTitle"/>
          </p:nvPr>
        </p:nvSpPr>
        <p:spPr>
          <a:xfrm>
            <a:off x="1371600" y="2880360"/>
            <a:ext cx="6400800" cy="277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t/>
            </a:r>
            <a:endParaRPr/>
          </a:p>
        </p:txBody>
      </p:sp>
      <p:grpSp>
        <p:nvGrpSpPr>
          <p:cNvPr id="181" name="Google Shape;181;p31"/>
          <p:cNvGrpSpPr/>
          <p:nvPr/>
        </p:nvGrpSpPr>
        <p:grpSpPr>
          <a:xfrm>
            <a:off x="599594" y="1738105"/>
            <a:ext cx="8108481" cy="2795904"/>
            <a:chOff x="599594" y="1738105"/>
            <a:chExt cx="8108481" cy="2795904"/>
          </a:xfrm>
        </p:grpSpPr>
        <p:pic>
          <p:nvPicPr>
            <p:cNvPr id="182" name="Google Shape;182;p31"/>
            <p:cNvPicPr preferRelativeResize="0"/>
            <p:nvPr/>
          </p:nvPicPr>
          <p:blipFill rotWithShape="1">
            <a:blip r:embed="rId3">
              <a:alphaModFix/>
            </a:blip>
            <a:srcRect b="0" l="0" r="0" t="0"/>
            <a:stretch/>
          </p:blipFill>
          <p:spPr>
            <a:xfrm>
              <a:off x="599594" y="1753502"/>
              <a:ext cx="8108481" cy="2779956"/>
            </a:xfrm>
            <a:prstGeom prst="rect">
              <a:avLst/>
            </a:prstGeom>
            <a:noFill/>
            <a:ln>
              <a:noFill/>
            </a:ln>
          </p:spPr>
        </p:pic>
        <p:sp>
          <p:nvSpPr>
            <p:cNvPr id="183" name="Google Shape;183;p31"/>
            <p:cNvSpPr/>
            <p:nvPr/>
          </p:nvSpPr>
          <p:spPr>
            <a:xfrm>
              <a:off x="639525" y="1738105"/>
              <a:ext cx="3985260" cy="2795904"/>
            </a:xfrm>
            <a:custGeom>
              <a:rect b="b" l="l" r="r" t="t"/>
              <a:pathLst>
                <a:path extrusionOk="0" h="2795904" w="3985260">
                  <a:moveTo>
                    <a:pt x="2396690" y="291899"/>
                  </a:moveTo>
                  <a:lnTo>
                    <a:pt x="2396690" y="0"/>
                  </a:lnTo>
                </a:path>
                <a:path extrusionOk="0" h="2795904" w="3985260">
                  <a:moveTo>
                    <a:pt x="2396699" y="37519"/>
                  </a:moveTo>
                  <a:lnTo>
                    <a:pt x="0" y="37519"/>
                  </a:lnTo>
                </a:path>
                <a:path extrusionOk="0" h="2795904" w="3985260">
                  <a:moveTo>
                    <a:pt x="3519" y="2776528"/>
                  </a:moveTo>
                  <a:lnTo>
                    <a:pt x="22119" y="37528"/>
                  </a:lnTo>
                </a:path>
                <a:path extrusionOk="0" h="2795904" w="3985260">
                  <a:moveTo>
                    <a:pt x="3984990" y="2785936"/>
                  </a:moveTo>
                  <a:lnTo>
                    <a:pt x="12690" y="2776636"/>
                  </a:lnTo>
                </a:path>
                <a:path extrusionOk="0" h="2795904" w="3985260">
                  <a:moveTo>
                    <a:pt x="3984894" y="1910760"/>
                  </a:moveTo>
                  <a:lnTo>
                    <a:pt x="3976194" y="2795460"/>
                  </a:lnTo>
                </a:path>
              </a:pathLst>
            </a:custGeom>
            <a:noFill/>
            <a:ln cap="flat" cmpd="sng" w="76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4" name="Google Shape;184;p31"/>
            <p:cNvSpPr/>
            <p:nvPr/>
          </p:nvSpPr>
          <p:spPr>
            <a:xfrm>
              <a:off x="2904327" y="1888313"/>
              <a:ext cx="264160" cy="236219"/>
            </a:xfrm>
            <a:custGeom>
              <a:rect b="b" l="l" r="r" t="t"/>
              <a:pathLst>
                <a:path extrusionOk="0" h="236219" w="264160">
                  <a:moveTo>
                    <a:pt x="131849" y="235799"/>
                  </a:moveTo>
                  <a:lnTo>
                    <a:pt x="0" y="0"/>
                  </a:lnTo>
                  <a:lnTo>
                    <a:pt x="263699" y="0"/>
                  </a:lnTo>
                  <a:lnTo>
                    <a:pt x="131849" y="235799"/>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